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7BFFD5-C847-4C00-A2B9-50AC50DC7853}">
  <a:tblStyle styleId="{D47BFFD5-C847-4C00-A2B9-50AC50DC7853}" styleName="Table_0">
    <a:wholeTbl>
      <a:tcTxStyle b="off" i="off">
        <a:font>
          <a:latin typeface="Arial"/>
          <a:ea typeface="Arial"/>
          <a:cs typeface="Arial"/>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wholeTbl>
    <a:band1H>
      <a:tcTxStyle/>
      <a:tcStyle>
        <a:fill>
          <a:solidFill>
            <a:srgbClr val="232393"/>
          </a:solidFill>
        </a:fill>
      </a:tcStyle>
    </a:band1H>
    <a:band2H>
      <a:tcTxStyle/>
    </a:band2H>
    <a:band1V>
      <a:tcTxStyle/>
      <a:tcStyle>
        <a:fill>
          <a:solidFill>
            <a:srgbClr val="232393"/>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232393"/>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232393"/>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1D1D7A"/>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 styleId="{DDE50BAD-5FDD-4715-881E-48B7A2C62D73}"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AF5"/>
          </a:solidFill>
        </a:fill>
      </a:tcStyle>
    </a:wholeTbl>
    <a:band1H>
      <a:tcTxStyle/>
      <a:tcStyle>
        <a:fill>
          <a:solidFill>
            <a:srgbClr val="CBF4EA"/>
          </a:solidFill>
        </a:fill>
      </a:tcStyle>
    </a:band1H>
    <a:band2H>
      <a:tcTxStyle/>
    </a:band2H>
    <a:band1V>
      <a:tcTxStyle/>
      <a:tcStyle>
        <a:fill>
          <a:solidFill>
            <a:srgbClr val="CBF4EA"/>
          </a:solidFill>
        </a:fill>
      </a:tcStyle>
    </a:band1V>
    <a:band2V>
      <a:tcTxStyle/>
    </a:band2V>
    <a:lastCol>
      <a:tcTxStyle b="on" i="off">
        <a:schemeClr val="lt1"/>
      </a:tcTxStyle>
      <a:tcStyle>
        <a:fill>
          <a:solidFill>
            <a:schemeClr val="accent1"/>
          </a:solidFill>
        </a:fill>
      </a:tcStyle>
    </a:lastCol>
    <a:firstCol>
      <a:tcTxStyle b="on" i="off">
        <a:schemeClr val="lt1"/>
      </a:tcTxStyle>
      <a:tcStyle>
        <a:fill>
          <a:solidFill>
            <a:schemeClr val="accent1"/>
          </a:solidFill>
        </a:fill>
      </a:tcStyle>
    </a:firstCol>
    <a:lastRow>
      <a:tcTxStyle b="on" i="off">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19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19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0" name="Google Shape;780;p19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1" name="Google Shape;781;p19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7" name="Google Shape;787;p20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8" name="Google Shape;788;p20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180bfbad7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80bfba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17777bdba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7777bdb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17" name="Google Shape;817;p20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18" name="Google Shape;818;p20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20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30" name="Google Shape;830;p20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1" name="Google Shape;831;p20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37" name="Google Shape;837;p20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8" name="Google Shape;838;p20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60" name="Google Shape;860;p21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1" name="Google Shape;861;p21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2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112" name="Google Shape;11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2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21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2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p21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2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151515"/>
              </a:buClr>
              <a:buFont typeface="Arial"/>
              <a:buNone/>
            </a:pPr>
            <a:r>
              <a:rPr b="0" i="0" lang="en" sz="900" u="none" cap="none" strike="noStrike">
                <a:solidFill>
                  <a:srgbClr val="151515"/>
                </a:solidFill>
                <a:latin typeface="Arial"/>
                <a:ea typeface="Arial"/>
                <a:cs typeface="Arial"/>
                <a:sym typeface="Arial"/>
              </a:rPr>
              <a:t>In this example of a typical CHP system, to produce 75 units of useful energy, the conventional generation or separate heat and power systems use 147 units of energy—91 for electricity production and 56 to produce heat—resulting in an overall efficiency of 51 percent. However, the CHP system needs only 100 units of energy to produce the 75 units of useful energy from a single fuel source, resulting in a total system efficiency of 75 percent.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21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2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21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2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22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2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22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2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22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3: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22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p2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p22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22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2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9" name="Google Shape;119;p2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20" name="Google Shape;120;p2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23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2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2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56" name="Google Shape;956;p23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57" name="Google Shape;957;p23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63" name="Google Shape;963;p23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64" name="Google Shape;964;p23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70" name="Google Shape;970;p23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71" name="Google Shape;971;p23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3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3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3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3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3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4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p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4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4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190" name="Google Shape;19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4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5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197" name="Google Shape;19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5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5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205" name="Google Shape;20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5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2" name="Google Shape;212;p5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3" name="Google Shape;213;p5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5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219" name="Google Shape;21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5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6" name="Google Shape;226;p5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27" name="Google Shape;227;p5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36" name="Google Shape;236;p6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7" name="Google Shape;237;p6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42" name="Google Shape;242;p6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3" name="Google Shape;243;p6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7" name="Google Shape;57;p1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 name="Google Shape;58;p1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52" name="Google Shape;252;p6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3" name="Google Shape;253;p6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60" name="Google Shape;260;p6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61" name="Google Shape;261;p6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69: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78" name="Google Shape;278;p7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9" name="Google Shape;279;p7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7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01" name="Google Shape;301;p7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2" name="Google Shape;302;p7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08" name="Google Shape;308;p7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9" name="Google Shape;309;p7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15" name="Google Shape;315;p8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16" name="Google Shape;316;p8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8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23" name="Google Shape;32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8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4" name="Google Shape;64;p1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5" name="Google Shape;65;p1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2" name="Google Shape;332;p8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33" name="Google Shape;333;p8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0" name="Google Shape;340;p8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1" name="Google Shape;341;p8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8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47" name="Google Shape;34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8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54" name="Google Shape;354;p9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55" name="Google Shape;355;p9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61" name="Google Shape;361;p9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2" name="Google Shape;362;p9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68" name="Google Shape;368;p9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9" name="Google Shape;369;p9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9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75" name="Google Shape;37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9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82" name="Google Shape;382;p9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83" name="Google Shape;383;p9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0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89" name="Google Shape;38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10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96" name="Google Shape;396;p10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7" name="Google Shape;397;p10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1" name="Google Shape;71;p1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 name="Google Shape;72;p1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10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405" name="Google Shape;405;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10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10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412" name="Google Shape;41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10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20" name="Google Shape;420;p10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1" name="Google Shape;421;p10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27" name="Google Shape;427;p11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8" name="Google Shape;428;p11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34" name="Google Shape;434;p11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5" name="Google Shape;435;p11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1" name="Google Shape;441;p11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2" name="Google Shape;442;p11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9" name="Google Shape;449;p11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0" name="Google Shape;450;p11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57" name="Google Shape;457;p11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8" name="Google Shape;458;p11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64" name="Google Shape;464;p12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5" name="Google Shape;465;p12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1" name="Google Shape;471;p12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2" name="Google Shape;472;p12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 name="Google Shape;78;p1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 name="Google Shape;79;p1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8" name="Google Shape;478;p12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9" name="Google Shape;479;p12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1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2" name="Google Shape;492;p12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3" name="Google Shape;493;p12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13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499" name="Google Shape;499;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13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0" name="Google Shape;510;p13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1" name="Google Shape;511;p13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7" name="Google Shape;517;p13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8" name="Google Shape;518;p13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1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30" name="Google Shape;530;p13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31" name="Google Shape;531;p13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14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1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5" name="Google Shape;85;p1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 name="Google Shape;86;p1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14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1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14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14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65" name="Google Shape;565;p14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5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572" name="Google Shape;572;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3" name="Google Shape;573;p15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1800" u="none" cap="none" strike="noStrike">
                <a:solidFill>
                  <a:schemeClr val="dk1"/>
                </a:solidFill>
                <a:latin typeface="Arial"/>
                <a:ea typeface="Arial"/>
                <a:cs typeface="Arial"/>
                <a:sym typeface="Arial"/>
              </a:rPr>
              <a:t>This is the Solar Spectrum. The graph shows the flux of photons that come down to the Earth vs. the wavelength of the photons. The Orange line represents the solar spectrum outside the atmosphere. The spectrum reaches a peak in the visible as expected from black body radiation at 5800K (the surface temperature of the sun). The missing regions of flux (black line) at the earth’s surface are due to absorption from water vapor and carbon dioxide. As you can clearly see, the solar energy is not just a single energy (wavelength or frequency of light). If it were, we would have solar cells based on current technology with efficiencies over 95%. So why do we lose energy at different wavelengths? Part of it is because we are not absorbing the whole spectrum of a single photon. If we put in photons with larger energies than the bandgap we only capture the energy equal to Eg – we lose the rest to waste heat. Photons with energies lower than the bandgap do not contribute to carriers (electrons and holes) in a solar cell. </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800" u="none" cap="none" strike="noStrike">
                <a:solidFill>
                  <a:schemeClr val="dk1"/>
                </a:solidFill>
                <a:latin typeface="Arial"/>
                <a:ea typeface="Arial"/>
                <a:cs typeface="Arial"/>
                <a:sym typeface="Arial"/>
              </a:rPr>
              <a:t>Source: http://ess.geology.ufl.edu/ess/Notes/040-Sun/spectrum.GIF</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800" u="none" cap="none" strike="noStrike">
                <a:solidFill>
                  <a:schemeClr val="dk1"/>
                </a:solidFill>
                <a:latin typeface="Arial"/>
                <a:ea typeface="Arial"/>
                <a:cs typeface="Arial"/>
                <a:sym typeface="Arial"/>
              </a:rPr>
              <a:t>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15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1" name="Google Shape;581;p15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15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p15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97" name="Google Shape;597;p15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16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1: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 name="Google Shape;617;p16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8" name="Google Shape;618;p16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2" name="Google Shape;92;p2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3" name="Google Shape;93;p2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16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4" name="Google Shape;634;p16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35" name="Google Shape;635;p16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2" name="Google Shape;642;p16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43" name="Google Shape;643;p16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17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171: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1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173: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1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17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17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17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9: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18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9" name="Google Shape;99;p2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0" name="Google Shape;100;p2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18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1: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18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18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3: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18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1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18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18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42" name="Google Shape;742;p18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43" name="Google Shape;743;p18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19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19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9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61" name="Google Shape;761;p19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2" name="Google Shape;762;p19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19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
        <p:nvSpPr>
          <p:cNvPr id="11" name="Google Shape;11;p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0" lvl="2" marL="0" marR="0" rtl="0" algn="ctr">
              <a:spcBef>
                <a:spcPts val="0"/>
              </a:spcBef>
              <a:spcAft>
                <a:spcPts val="0"/>
              </a:spcAft>
              <a:buClr>
                <a:schemeClr val="dk1"/>
              </a:buClr>
              <a:buSzPts val="1400"/>
              <a:buFont typeface="Arial"/>
              <a:buNone/>
              <a:defRPr b="1" i="0" sz="4800" u="none" cap="none" strike="noStrike">
                <a:solidFill>
                  <a:schemeClr val="dk1"/>
                </a:solidFill>
              </a:defRPr>
            </a:lvl3pPr>
            <a:lvl4pPr indent="0" lvl="3" marL="0" marR="0" rtl="0" algn="ctr">
              <a:spcBef>
                <a:spcPts val="0"/>
              </a:spcBef>
              <a:spcAft>
                <a:spcPts val="0"/>
              </a:spcAft>
              <a:buClr>
                <a:schemeClr val="dk1"/>
              </a:buClr>
              <a:buSzPts val="1400"/>
              <a:buFont typeface="Arial"/>
              <a:buNone/>
              <a:defRPr b="1" i="0" sz="4800" u="none" cap="none" strike="noStrike">
                <a:solidFill>
                  <a:schemeClr val="dk1"/>
                </a:solidFill>
              </a:defRPr>
            </a:lvl4pPr>
            <a:lvl5pPr indent="0" lvl="4" marL="0" marR="0" rtl="0" algn="ctr">
              <a:spcBef>
                <a:spcPts val="0"/>
              </a:spcBef>
              <a:spcAft>
                <a:spcPts val="0"/>
              </a:spcAft>
              <a:buClr>
                <a:schemeClr val="dk1"/>
              </a:buClr>
              <a:buSzPts val="1400"/>
              <a:buFont typeface="Arial"/>
              <a:buNone/>
              <a:defRPr b="1" i="0" sz="4800" u="none" cap="none" strike="noStrike">
                <a:solidFill>
                  <a:schemeClr val="dk1"/>
                </a:solidFill>
              </a:defRPr>
            </a:lvl5pPr>
            <a:lvl6pPr indent="0" lvl="5" marL="0" marR="0" rtl="0" algn="ctr">
              <a:spcBef>
                <a:spcPts val="0"/>
              </a:spcBef>
              <a:spcAft>
                <a:spcPts val="0"/>
              </a:spcAft>
              <a:buClr>
                <a:schemeClr val="dk1"/>
              </a:buClr>
              <a:buSzPts val="1400"/>
              <a:buFont typeface="Arial"/>
              <a:buNone/>
              <a:defRPr b="1" i="0" sz="4800" u="none" cap="none" strike="noStrike">
                <a:solidFill>
                  <a:schemeClr val="dk1"/>
                </a:solidFill>
              </a:defRPr>
            </a:lvl6pPr>
            <a:lvl7pPr indent="0" lvl="6" marL="0" marR="0" rtl="0" algn="ctr">
              <a:spcBef>
                <a:spcPts val="0"/>
              </a:spcBef>
              <a:spcAft>
                <a:spcPts val="0"/>
              </a:spcAft>
              <a:buClr>
                <a:schemeClr val="dk1"/>
              </a:buClr>
              <a:buSzPts val="1400"/>
              <a:buFont typeface="Arial"/>
              <a:buNone/>
              <a:defRPr b="1" i="0" sz="4800" u="none" cap="none" strike="noStrike">
                <a:solidFill>
                  <a:schemeClr val="dk1"/>
                </a:solidFill>
              </a:defRPr>
            </a:lvl7pPr>
            <a:lvl8pPr indent="0" lvl="7" marL="0" marR="0" rtl="0" algn="ctr">
              <a:spcBef>
                <a:spcPts val="0"/>
              </a:spcBef>
              <a:spcAft>
                <a:spcPts val="0"/>
              </a:spcAft>
              <a:buClr>
                <a:schemeClr val="dk1"/>
              </a:buClr>
              <a:buSzPts val="1400"/>
              <a:buFont typeface="Arial"/>
              <a:buNone/>
              <a:defRPr b="1" i="0" sz="4800" u="none" cap="none" strike="noStrike">
                <a:solidFill>
                  <a:schemeClr val="dk1"/>
                </a:solidFill>
              </a:defRPr>
            </a:lvl8pPr>
            <a:lvl9pPr indent="0" lvl="8" marL="0" marR="0" rtl="0" algn="ctr">
              <a:spcBef>
                <a:spcPts val="0"/>
              </a:spcBef>
              <a:spcAft>
                <a:spcPts val="0"/>
              </a:spcAft>
              <a:buClr>
                <a:schemeClr val="dk1"/>
              </a:buClr>
              <a:buSzPts val="1400"/>
              <a:buFont typeface="Arial"/>
              <a:buNone/>
              <a:defRPr b="1" i="0" sz="4800" u="none" cap="none" strike="noStrike">
                <a:solidFill>
                  <a:schemeClr val="dk1"/>
                </a:solidFill>
              </a:defRPr>
            </a:lvl9pPr>
          </a:lstStyle>
          <a:p/>
        </p:txBody>
      </p:sp>
      <p:sp>
        <p:nvSpPr>
          <p:cNvPr id="12" name="Google Shape;12;p2"/>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solidFill>
                  <a:srgbClr val="1105B1"/>
                </a:solidFill>
              </a:defRPr>
            </a:lvl1pPr>
            <a:lvl2pPr lvl="1" rtl="0">
              <a:spcBef>
                <a:spcPts val="0"/>
              </a:spcBef>
              <a:spcAft>
                <a:spcPts val="0"/>
              </a:spcAft>
              <a:buSzPts val="1400"/>
              <a:buNone/>
              <a:defRPr>
                <a:solidFill>
                  <a:srgbClr val="1105B1"/>
                </a:solidFill>
              </a:defRPr>
            </a:lvl2pPr>
            <a:lvl3pPr lvl="2" rtl="0">
              <a:spcBef>
                <a:spcPts val="0"/>
              </a:spcBef>
              <a:spcAft>
                <a:spcPts val="0"/>
              </a:spcAft>
              <a:buSzPts val="1400"/>
              <a:buNone/>
              <a:defRPr>
                <a:solidFill>
                  <a:srgbClr val="1105B1"/>
                </a:solidFill>
              </a:defRPr>
            </a:lvl3pPr>
            <a:lvl4pPr lvl="3" rtl="0">
              <a:spcBef>
                <a:spcPts val="0"/>
              </a:spcBef>
              <a:spcAft>
                <a:spcPts val="0"/>
              </a:spcAft>
              <a:buSzPts val="1400"/>
              <a:buNone/>
              <a:defRPr>
                <a:solidFill>
                  <a:srgbClr val="1105B1"/>
                </a:solidFill>
              </a:defRPr>
            </a:lvl4pPr>
            <a:lvl5pPr lvl="4" rtl="0">
              <a:spcBef>
                <a:spcPts val="0"/>
              </a:spcBef>
              <a:spcAft>
                <a:spcPts val="0"/>
              </a:spcAft>
              <a:buSzPts val="1400"/>
              <a:buNone/>
              <a:defRPr>
                <a:solidFill>
                  <a:srgbClr val="1105B1"/>
                </a:solidFill>
              </a:defRPr>
            </a:lvl5pPr>
            <a:lvl6pPr lvl="5" rtl="0">
              <a:spcBef>
                <a:spcPts val="0"/>
              </a:spcBef>
              <a:spcAft>
                <a:spcPts val="0"/>
              </a:spcAft>
              <a:buSzPts val="1400"/>
              <a:buNone/>
              <a:defRPr>
                <a:solidFill>
                  <a:srgbClr val="1105B1"/>
                </a:solidFill>
              </a:defRPr>
            </a:lvl6pPr>
            <a:lvl7pPr lvl="6" rtl="0">
              <a:spcBef>
                <a:spcPts val="0"/>
              </a:spcBef>
              <a:spcAft>
                <a:spcPts val="0"/>
              </a:spcAft>
              <a:buSzPts val="1400"/>
              <a:buNone/>
              <a:defRPr>
                <a:solidFill>
                  <a:srgbClr val="1105B1"/>
                </a:solidFill>
              </a:defRPr>
            </a:lvl7pPr>
            <a:lvl8pPr lvl="7" rtl="0">
              <a:spcBef>
                <a:spcPts val="0"/>
              </a:spcBef>
              <a:spcAft>
                <a:spcPts val="0"/>
              </a:spcAft>
              <a:buSzPts val="1400"/>
              <a:buNone/>
              <a:defRPr>
                <a:solidFill>
                  <a:srgbClr val="1105B1"/>
                </a:solidFill>
              </a:defRPr>
            </a:lvl8pPr>
            <a:lvl9pPr lvl="8" rtl="0">
              <a:spcBef>
                <a:spcPts val="0"/>
              </a:spcBef>
              <a:spcAft>
                <a:spcPts val="0"/>
              </a:spcAft>
              <a:buSzPts val="1400"/>
              <a:buNone/>
              <a:defRPr>
                <a:solidFill>
                  <a:srgbClr val="1105B1"/>
                </a:solidFill>
              </a:defRPr>
            </a:lvl9pPr>
          </a:lstStyle>
          <a:p/>
        </p:txBody>
      </p:sp>
      <p:sp>
        <p:nvSpPr>
          <p:cNvPr id="15" name="Google Shape;15;p3"/>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sz="2800">
                <a:solidFill>
                  <a:srgbClr val="073763"/>
                </a:solidFill>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6" name="Google Shape;16;p3"/>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flipH="1" rot="10800000">
            <a:off x="207950" y="906650"/>
            <a:ext cx="8716499" cy="4799"/>
          </a:xfrm>
          <a:prstGeom prst="straightConnector1">
            <a:avLst/>
          </a:prstGeom>
          <a:noFill/>
          <a:ln cap="flat" cmpd="sng" w="19050">
            <a:solidFill>
              <a:srgbClr val="20124D"/>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b="1">
                <a:solidFill>
                  <a:srgbClr val="C73C3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 name="Google Shape;20;p4"/>
          <p:cNvSpPr txBox="1"/>
          <p:nvPr>
            <p:ph idx="10" type="dt"/>
          </p:nvPr>
        </p:nvSpPr>
        <p:spPr>
          <a:xfrm>
            <a:off x="533400" y="6357769"/>
            <a:ext cx="2289000" cy="3656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Google Shape;21;p4"/>
          <p:cNvSpPr txBox="1"/>
          <p:nvPr>
            <p:ph idx="11" type="ftr"/>
          </p:nvPr>
        </p:nvSpPr>
        <p:spPr>
          <a:xfrm>
            <a:off x="2898648" y="6356350"/>
            <a:ext cx="3505200" cy="365699"/>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 name="Google Shape;22;p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solidFill>
                  <a:srgbClr val="0000FF"/>
                </a:solidFill>
              </a:defRPr>
            </a:lvl1pPr>
            <a:lvl2pPr indent="-228600" lvl="1" marL="914400" rtl="0">
              <a:spcBef>
                <a:spcPts val="0"/>
              </a:spcBef>
              <a:spcAft>
                <a:spcPts val="0"/>
              </a:spcAft>
              <a:buSzPts val="1400"/>
              <a:buNone/>
              <a:defRPr>
                <a:solidFill>
                  <a:schemeClr val="dk1"/>
                </a:solidFill>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5"/>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6"/>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28" name="Shape 28"/>
        <p:cNvGrpSpPr/>
        <p:nvPr/>
      </p:nvGrpSpPr>
      <p:grpSpPr>
        <a:xfrm>
          <a:off x="0" y="0"/>
          <a:ext cx="0" cy="0"/>
          <a:chOff x="0" y="0"/>
          <a:chExt cx="0" cy="0"/>
        </a:xfrm>
      </p:grpSpPr>
      <p:sp>
        <p:nvSpPr>
          <p:cNvPr id="29" name="Google Shape;29;p7"/>
          <p:cNvSpPr txBox="1"/>
          <p:nvPr>
            <p:ph type="title"/>
          </p:nvPr>
        </p:nvSpPr>
        <p:spPr>
          <a:xfrm>
            <a:off x="609600" y="3810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2pPr>
            <a:lvl3pPr lvl="2"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3pPr>
            <a:lvl4pPr lvl="3"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4pPr>
            <a:lvl5pPr lvl="4"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5pPr>
            <a:lvl6pPr lvl="5" marL="4572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6pPr>
            <a:lvl7pPr lvl="6" marL="9144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7pPr>
            <a:lvl8pPr lvl="7" marL="13716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8pPr>
            <a:lvl9pPr lvl="8" marL="18288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9pPr>
          </a:lstStyle>
          <a:p/>
        </p:txBody>
      </p:sp>
      <p:sp>
        <p:nvSpPr>
          <p:cNvPr id="30" name="Google Shape;30;p7"/>
          <p:cNvSpPr txBox="1"/>
          <p:nvPr>
            <p:ph idx="1" type="body"/>
          </p:nvPr>
        </p:nvSpPr>
        <p:spPr>
          <a:xfrm>
            <a:off x="685800" y="1752600"/>
            <a:ext cx="3809999" cy="4190999"/>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sz="2800"/>
            </a:lvl1pPr>
            <a:lvl2pPr indent="-228600" lvl="1" marL="914400" rtl="0">
              <a:spcBef>
                <a:spcPts val="0"/>
              </a:spcBef>
              <a:spcAft>
                <a:spcPts val="0"/>
              </a:spcAft>
              <a:buSzPts val="1400"/>
              <a:buNone/>
              <a:defRPr sz="2400"/>
            </a:lvl2pPr>
            <a:lvl3pPr indent="-228600" lvl="2" marL="1371600" rtl="0">
              <a:spcBef>
                <a:spcPts val="0"/>
              </a:spcBef>
              <a:spcAft>
                <a:spcPts val="0"/>
              </a:spcAft>
              <a:buSzPts val="1400"/>
              <a:buNone/>
              <a:defRPr sz="2000"/>
            </a:lvl3pPr>
            <a:lvl4pPr indent="-228600" lvl="3" marL="1828800" rtl="0">
              <a:spcBef>
                <a:spcPts val="0"/>
              </a:spcBef>
              <a:spcAft>
                <a:spcPts val="0"/>
              </a:spcAft>
              <a:buSzPts val="1400"/>
              <a:buNone/>
              <a:defRPr sz="1800"/>
            </a:lvl4pPr>
            <a:lvl5pPr indent="-228600" lvl="4" marL="2286000" rtl="0">
              <a:spcBef>
                <a:spcPts val="0"/>
              </a:spcBef>
              <a:spcAft>
                <a:spcPts val="0"/>
              </a:spcAft>
              <a:buSzPts val="1400"/>
              <a:buNone/>
              <a:defRPr sz="1800"/>
            </a:lvl5pPr>
            <a:lvl6pPr indent="-228600" lvl="5" marL="2743200" rtl="0">
              <a:spcBef>
                <a:spcPts val="0"/>
              </a:spcBef>
              <a:spcAft>
                <a:spcPts val="0"/>
              </a:spcAft>
              <a:buSzPts val="1400"/>
              <a:buNone/>
              <a:defRPr sz="1800"/>
            </a:lvl6pPr>
            <a:lvl7pPr indent="-228600" lvl="6" marL="3200400" rtl="0">
              <a:spcBef>
                <a:spcPts val="0"/>
              </a:spcBef>
              <a:spcAft>
                <a:spcPts val="0"/>
              </a:spcAft>
              <a:buSzPts val="1400"/>
              <a:buNone/>
              <a:defRPr sz="1800"/>
            </a:lvl7pPr>
            <a:lvl8pPr indent="-228600" lvl="7" marL="3657600" rtl="0">
              <a:spcBef>
                <a:spcPts val="0"/>
              </a:spcBef>
              <a:spcAft>
                <a:spcPts val="0"/>
              </a:spcAft>
              <a:buSzPts val="1400"/>
              <a:buNone/>
              <a:defRPr sz="1800"/>
            </a:lvl8pPr>
            <a:lvl9pPr indent="-228600" lvl="8" marL="4114800" rtl="0">
              <a:spcBef>
                <a:spcPts val="0"/>
              </a:spcBef>
              <a:spcAft>
                <a:spcPts val="0"/>
              </a:spcAft>
              <a:buSzPts val="1400"/>
              <a:buNone/>
              <a:defRPr sz="1800"/>
            </a:lvl9pPr>
          </a:lstStyle>
          <a:p/>
        </p:txBody>
      </p:sp>
      <p:sp>
        <p:nvSpPr>
          <p:cNvPr id="31" name="Google Shape;31;p7"/>
          <p:cNvSpPr txBox="1"/>
          <p:nvPr>
            <p:ph idx="2" type="body"/>
          </p:nvPr>
        </p:nvSpPr>
        <p:spPr>
          <a:xfrm>
            <a:off x="4648200" y="1752600"/>
            <a:ext cx="3809999" cy="4190999"/>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sz="2800"/>
            </a:lvl1pPr>
            <a:lvl2pPr indent="-228600" lvl="1" marL="914400" rtl="0">
              <a:spcBef>
                <a:spcPts val="0"/>
              </a:spcBef>
              <a:spcAft>
                <a:spcPts val="0"/>
              </a:spcAft>
              <a:buSzPts val="1400"/>
              <a:buNone/>
              <a:defRPr sz="2400"/>
            </a:lvl2pPr>
            <a:lvl3pPr indent="-228600" lvl="2" marL="1371600" rtl="0">
              <a:spcBef>
                <a:spcPts val="0"/>
              </a:spcBef>
              <a:spcAft>
                <a:spcPts val="0"/>
              </a:spcAft>
              <a:buSzPts val="1400"/>
              <a:buNone/>
              <a:defRPr sz="2000"/>
            </a:lvl3pPr>
            <a:lvl4pPr indent="-228600" lvl="3" marL="1828800" rtl="0">
              <a:spcBef>
                <a:spcPts val="0"/>
              </a:spcBef>
              <a:spcAft>
                <a:spcPts val="0"/>
              </a:spcAft>
              <a:buSzPts val="1400"/>
              <a:buNone/>
              <a:defRPr sz="1800"/>
            </a:lvl4pPr>
            <a:lvl5pPr indent="-228600" lvl="4" marL="2286000" rtl="0">
              <a:spcBef>
                <a:spcPts val="0"/>
              </a:spcBef>
              <a:spcAft>
                <a:spcPts val="0"/>
              </a:spcAft>
              <a:buSzPts val="1400"/>
              <a:buNone/>
              <a:defRPr sz="1800"/>
            </a:lvl5pPr>
            <a:lvl6pPr indent="-228600" lvl="5" marL="2743200" rtl="0">
              <a:spcBef>
                <a:spcPts val="0"/>
              </a:spcBef>
              <a:spcAft>
                <a:spcPts val="0"/>
              </a:spcAft>
              <a:buSzPts val="1400"/>
              <a:buNone/>
              <a:defRPr sz="1800"/>
            </a:lvl6pPr>
            <a:lvl7pPr indent="-228600" lvl="6" marL="3200400" rtl="0">
              <a:spcBef>
                <a:spcPts val="0"/>
              </a:spcBef>
              <a:spcAft>
                <a:spcPts val="0"/>
              </a:spcAft>
              <a:buSzPts val="1400"/>
              <a:buNone/>
              <a:defRPr sz="1800"/>
            </a:lvl7pPr>
            <a:lvl8pPr indent="-228600" lvl="7" marL="3657600" rtl="0">
              <a:spcBef>
                <a:spcPts val="0"/>
              </a:spcBef>
              <a:spcAft>
                <a:spcPts val="0"/>
              </a:spcAft>
              <a:buSzPts val="1400"/>
              <a:buNone/>
              <a:defRPr sz="1800"/>
            </a:lvl8pPr>
            <a:lvl9pPr indent="-228600" lvl="8" marL="4114800" rtl="0">
              <a:spcBef>
                <a:spcPts val="0"/>
              </a:spcBef>
              <a:spcAft>
                <a:spcPts val="0"/>
              </a:spcAft>
              <a:buSzPts val="1400"/>
              <a:buNone/>
              <a:defRPr sz="1800"/>
            </a:lvl9pPr>
          </a:lstStyle>
          <a:p/>
        </p:txBody>
      </p:sp>
      <p:sp>
        <p:nvSpPr>
          <p:cNvPr id="32" name="Google Shape;32;p7"/>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33" name="Google Shape;33;p7"/>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8"/>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37" name="Google Shape;37;p8"/>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38" name="Google Shape;38;p8"/>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9" name="Shape 39"/>
        <p:cNvGrpSpPr/>
        <p:nvPr/>
      </p:nvGrpSpPr>
      <p:grpSpPr>
        <a:xfrm>
          <a:off x="0" y="0"/>
          <a:ext cx="0" cy="0"/>
          <a:chOff x="0" y="0"/>
          <a:chExt cx="0" cy="0"/>
        </a:xfrm>
      </p:grpSpPr>
      <p:sp>
        <p:nvSpPr>
          <p:cNvPr id="40" name="Google Shape;40;p9"/>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Arial"/>
              <a:buNone/>
              <a:defRPr sz="1800">
                <a:solidFill>
                  <a:schemeClr val="dk1"/>
                </a:solidFill>
              </a:defRPr>
            </a:lvl1pPr>
            <a:lvl2pPr indent="-228600" lvl="1" marL="914400" rtl="0">
              <a:spcBef>
                <a:spcPts val="480"/>
              </a:spcBef>
              <a:spcAft>
                <a:spcPts val="0"/>
              </a:spcAft>
              <a:buSzPts val="1400"/>
              <a:buNone/>
              <a:defRPr sz="2400"/>
            </a:lvl2pPr>
            <a:lvl3pPr indent="-228600" lvl="2" marL="1371600" rtl="0">
              <a:spcBef>
                <a:spcPts val="480"/>
              </a:spcBef>
              <a:spcAft>
                <a:spcPts val="0"/>
              </a:spcAft>
              <a:buSzPts val="1400"/>
              <a:buNone/>
              <a:defRPr sz="2400"/>
            </a:lvl3pPr>
            <a:lvl4pPr indent="-228600" lvl="3" marL="1828800" rtl="0">
              <a:spcBef>
                <a:spcPts val="360"/>
              </a:spcBef>
              <a:spcAft>
                <a:spcPts val="0"/>
              </a:spcAft>
              <a:buSzPts val="1400"/>
              <a:buNone/>
              <a:defRPr sz="1800"/>
            </a:lvl4pPr>
            <a:lvl5pPr indent="-228600" lvl="4" marL="2286000" rtl="0">
              <a:spcBef>
                <a:spcPts val="360"/>
              </a:spcBef>
              <a:spcAft>
                <a:spcPts val="0"/>
              </a:spcAft>
              <a:buSzPts val="1400"/>
              <a:buNone/>
              <a:defRPr sz="1800"/>
            </a:lvl5pPr>
            <a:lvl6pPr indent="-228600" lvl="5" marL="2743200" rtl="0">
              <a:spcBef>
                <a:spcPts val="360"/>
              </a:spcBef>
              <a:spcAft>
                <a:spcPts val="0"/>
              </a:spcAft>
              <a:buSzPts val="1400"/>
              <a:buNone/>
              <a:defRPr sz="1800"/>
            </a:lvl6pPr>
            <a:lvl7pPr indent="-228600" lvl="6" marL="3200400" rtl="0">
              <a:spcBef>
                <a:spcPts val="360"/>
              </a:spcBef>
              <a:spcAft>
                <a:spcPts val="0"/>
              </a:spcAft>
              <a:buSzPts val="1400"/>
              <a:buNone/>
              <a:defRPr sz="1800"/>
            </a:lvl7pPr>
            <a:lvl8pPr indent="-228600" lvl="7" marL="3657600" rtl="0">
              <a:spcBef>
                <a:spcPts val="360"/>
              </a:spcBef>
              <a:spcAft>
                <a:spcPts val="0"/>
              </a:spcAft>
              <a:buSzPts val="1400"/>
              <a:buNone/>
              <a:defRPr sz="1800"/>
            </a:lvl8pPr>
            <a:lvl9pPr indent="-228600" lvl="8" marL="4114800" rtl="0">
              <a:spcBef>
                <a:spcPts val="360"/>
              </a:spcBef>
              <a:spcAft>
                <a:spcPts val="0"/>
              </a:spcAft>
              <a:buSzPts val="1400"/>
              <a:buNone/>
              <a:defRPr sz="1800"/>
            </a:lvl9pPr>
          </a:lstStyle>
          <a:p/>
        </p:txBody>
      </p:sp>
      <p:sp>
        <p:nvSpPr>
          <p:cNvPr id="41" name="Google Shape;41;p9"/>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3000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400"/>
              <a:buFont typeface="Arial"/>
              <a:buNone/>
              <a:defRPr b="1" i="0" sz="3600" u="none" cap="none" strike="noStrike">
                <a:solidFill>
                  <a:schemeClr val="dk1"/>
                </a:solidFill>
              </a:defRPr>
            </a:lvl3pPr>
            <a:lvl4pPr indent="0" lvl="3" marL="0" marR="0" rtl="0" algn="l">
              <a:spcBef>
                <a:spcPts val="0"/>
              </a:spcBef>
              <a:spcAft>
                <a:spcPts val="0"/>
              </a:spcAft>
              <a:buClr>
                <a:schemeClr val="dk1"/>
              </a:buClr>
              <a:buSzPts val="1400"/>
              <a:buFont typeface="Arial"/>
              <a:buNone/>
              <a:defRPr b="1" i="0" sz="3600" u="none" cap="none" strike="noStrike">
                <a:solidFill>
                  <a:schemeClr val="dk1"/>
                </a:solidFill>
              </a:defRPr>
            </a:lvl4pPr>
            <a:lvl5pPr indent="0" lvl="4" marL="0" marR="0" rtl="0" algn="l">
              <a:spcBef>
                <a:spcPts val="0"/>
              </a:spcBef>
              <a:spcAft>
                <a:spcPts val="0"/>
              </a:spcAft>
              <a:buClr>
                <a:schemeClr val="dk1"/>
              </a:buClr>
              <a:buSzPts val="1400"/>
              <a:buFont typeface="Arial"/>
              <a:buNone/>
              <a:defRPr b="1" i="0" sz="3600" u="none" cap="none" strike="noStrike">
                <a:solidFill>
                  <a:schemeClr val="dk1"/>
                </a:solidFill>
              </a:defRPr>
            </a:lvl5pPr>
            <a:lvl6pPr indent="0" lvl="5" marL="0" marR="0" rtl="0" algn="l">
              <a:spcBef>
                <a:spcPts val="0"/>
              </a:spcBef>
              <a:spcAft>
                <a:spcPts val="0"/>
              </a:spcAft>
              <a:buClr>
                <a:schemeClr val="dk1"/>
              </a:buClr>
              <a:buSzPts val="1400"/>
              <a:buFont typeface="Arial"/>
              <a:buNone/>
              <a:defRPr b="1" i="0" sz="3600" u="none" cap="none" strike="noStrike">
                <a:solidFill>
                  <a:schemeClr val="dk1"/>
                </a:solidFill>
              </a:defRPr>
            </a:lvl6pPr>
            <a:lvl7pPr indent="0" lvl="6" marL="0" marR="0" rtl="0" algn="l">
              <a:spcBef>
                <a:spcPts val="0"/>
              </a:spcBef>
              <a:spcAft>
                <a:spcPts val="0"/>
              </a:spcAft>
              <a:buClr>
                <a:schemeClr val="dk1"/>
              </a:buClr>
              <a:buSzPts val="1400"/>
              <a:buFont typeface="Arial"/>
              <a:buNone/>
              <a:defRPr b="1" i="0" sz="3600" u="none" cap="none" strike="noStrike">
                <a:solidFill>
                  <a:schemeClr val="dk1"/>
                </a:solidFill>
              </a:defRPr>
            </a:lvl7pPr>
            <a:lvl8pPr indent="0" lvl="7" marL="0" marR="0" rtl="0" algn="l">
              <a:spcBef>
                <a:spcPts val="0"/>
              </a:spcBef>
              <a:spcAft>
                <a:spcPts val="0"/>
              </a:spcAft>
              <a:buClr>
                <a:schemeClr val="dk1"/>
              </a:buClr>
              <a:buSzPts val="1400"/>
              <a:buFont typeface="Arial"/>
              <a:buNone/>
              <a:defRPr b="1" i="0" sz="3600" u="none" cap="none" strike="noStrike">
                <a:solidFill>
                  <a:schemeClr val="dk1"/>
                </a:solidFill>
              </a:defRPr>
            </a:lvl8pPr>
            <a:lvl9pPr indent="0" lvl="8" marL="0" marR="0" rtl="0" algn="l">
              <a:spcBef>
                <a:spcPts val="0"/>
              </a:spcBef>
              <a:spcAft>
                <a:spcPts val="0"/>
              </a:spcAft>
              <a:buClr>
                <a:schemeClr val="dk1"/>
              </a:buClr>
              <a:buSzPts val="1400"/>
              <a:buFont typeface="Arial"/>
              <a:buNone/>
              <a:defRPr b="1" i="0" sz="3600" u="none" cap="none" strike="noStrike">
                <a:solidFill>
                  <a:schemeClr val="dk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rgbClr val="000000"/>
              </a:buClr>
              <a:buSzPts val="1400"/>
              <a:buFont typeface="Arial"/>
              <a:buNone/>
              <a:defRPr b="0" i="0" sz="3000" u="none" cap="none" strike="noStrike">
                <a:solidFill>
                  <a:srgbClr val="000000"/>
                </a:solidFill>
                <a:latin typeface="Arial"/>
                <a:ea typeface="Arial"/>
                <a:cs typeface="Arial"/>
                <a:sym typeface="Arial"/>
              </a:defRPr>
            </a:lvl1pPr>
            <a:lvl2pPr indent="-228600" lvl="1" marL="914400" marR="0" rtl="0" algn="l">
              <a:lnSpc>
                <a:spcPct val="100000"/>
              </a:lnSpc>
              <a:spcBef>
                <a:spcPts val="48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indent="-228600" lvl="2" marL="1371600" marR="0" rtl="0" algn="l">
              <a:lnSpc>
                <a:spcPct val="100000"/>
              </a:lnSpc>
              <a:spcBef>
                <a:spcPts val="48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3.png"/><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7.png"/><Relationship Id="rId4" Type="http://schemas.openxmlformats.org/officeDocument/2006/relationships/image" Target="../media/image49.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1.jpg"/><Relationship Id="rId4" Type="http://schemas.openxmlformats.org/officeDocument/2006/relationships/image" Target="../media/image48.jpg"/><Relationship Id="rId5" Type="http://schemas.openxmlformats.org/officeDocument/2006/relationships/image" Target="../media/image51.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www.youtube.com/watch?v=L9jdIm7grCY" TargetMode="External"/><Relationship Id="rId4" Type="http://schemas.openxmlformats.org/officeDocument/2006/relationships/hyperlink" Target="https://www.youtube.com/watch?v=Rlrhxqat_6A"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www.indexmundi.com/energy.aspx?country=in&amp;product=total-primary-energy&amp;graph=consump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www.iea.org/publications/freepublications/publication/WEO_2014_ES_English_WEB.pdf" TargetMode="External"/><Relationship Id="rId4" Type="http://schemas.openxmlformats.org/officeDocument/2006/relationships/hyperlink" Target="http://www.iea.org/publications/freepublications/publication/WEO_2014_ES_English_WEB.pdf" TargetMode="External"/><Relationship Id="rId5" Type="http://schemas.openxmlformats.org/officeDocument/2006/relationships/hyperlink" Target="http://www.iea.org/publications/freepublications/publication/WEO_2014_ES_English_WEB.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en.wikipedia.org/wiki/Nuclear_and_radiation_accidents_and_incidents" TargetMode="External"/><Relationship Id="rId4" Type="http://schemas.openxmlformats.org/officeDocument/2006/relationships/hyperlink" Target="http://en.wikipedia.org/wiki/Nuclear_power_plant" TargetMode="External"/><Relationship Id="rId5" Type="http://schemas.openxmlformats.org/officeDocument/2006/relationships/hyperlink" Target="http://en.wikipedia.org/wiki/Fukushima_Daiichi_nuclear_disaster" TargetMode="External"/><Relationship Id="rId6" Type="http://schemas.openxmlformats.org/officeDocument/2006/relationships/hyperlink" Target="http://en.wikipedia.org/wiki/Three_Mile_Island_accident" TargetMode="External"/><Relationship Id="rId7" Type="http://schemas.openxmlformats.org/officeDocument/2006/relationships/hyperlink" Target="http://en.wikipedia.org/wiki/SL-1" TargetMode="External"/><Relationship Id="rId8" Type="http://schemas.openxmlformats.org/officeDocument/2006/relationships/hyperlink" Target="http://en.wikipedia.org/wiki/Nuclear_and_radiation_accidents_and_incident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www.iea.org/publications/freepublications/publication/WEO_2014_ES_English_WEB.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www.naturaledgeproject.net/thegreatsustainabilitydebates-nuclearpower.aspx" TargetMode="External"/><Relationship Id="rId4" Type="http://schemas.openxmlformats.org/officeDocument/2006/relationships/hyperlink" Target="http://discipline.longnow.org/DISCIPLINE_footnotes/Contents.html" TargetMode="External"/><Relationship Id="rId5" Type="http://schemas.openxmlformats.org/officeDocument/2006/relationships/hyperlink" Target="http://www.rmi.org/Knowledge-Center/Library/2009-09_FourNuclearMyth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8.jp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www.rmi.or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www.ez2c.de/ml/solar_land_area/" TargetMode="Externa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9.png"/><Relationship Id="rId4" Type="http://schemas.openxmlformats.org/officeDocument/2006/relationships/hyperlink" Target="http://en.wikipedia.org/wiki/Solar_energy"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5.jpg"/><Relationship Id="rId4" Type="http://schemas.openxmlformats.org/officeDocument/2006/relationships/image" Target="../media/image3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hyperlink" Target="https://www.youtube.com/watch?v=GrEWEJDWaMQ"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7.png"/><Relationship Id="rId4" Type="http://schemas.openxmlformats.org/officeDocument/2006/relationships/hyperlink" Target="http://en.wikipedia.org/wiki/Wind_power"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www.iea.org/publications/freepublications/publication/WEO_2014_ES_English_WEB.pdf"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4.jpg"/><Relationship Id="rId4" Type="http://schemas.openxmlformats.org/officeDocument/2006/relationships/image" Target="../media/image27.jpg"/><Relationship Id="rId5" Type="http://schemas.openxmlformats.org/officeDocument/2006/relationships/hyperlink" Target="https://www.youtube.com/watch?v=tdivW7inP0k" TargetMode="External"/><Relationship Id="rId6" Type="http://schemas.openxmlformats.org/officeDocument/2006/relationships/hyperlink" Target="https://www.youtube.com/watch?v=lsSUPpwtqhQ" TargetMode="External"/><Relationship Id="rId7" Type="http://schemas.openxmlformats.org/officeDocument/2006/relationships/hyperlink" Target="https://www.youtube.com/watch?v=lsSUPpwtqhQ" TargetMode="External"/><Relationship Id="rId8" Type="http://schemas.openxmlformats.org/officeDocument/2006/relationships/hyperlink" Target="https://en.wikipedia.org/wiki/Energy_conversion_efficienc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9.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en.wikipedia.org/wiki/Solar_power" TargetMode="External"/><Relationship Id="rId4" Type="http://schemas.openxmlformats.org/officeDocument/2006/relationships/hyperlink" Target="http://en.wikipedia.org/wiki/Wind_power" TargetMode="External"/><Relationship Id="rId5" Type="http://schemas.openxmlformats.org/officeDocument/2006/relationships/hyperlink" Target="http://blog.rmi.org/blog_2015_11_30_3_ways_wind_and_solar_can_continue_to_grow_in_a_21st_century_grid"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www.youtube.com/watch?v=EnOSnJJSP5c"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pic>
        <p:nvPicPr>
          <p:cNvPr id="46" name="Google Shape;46;p10"/>
          <p:cNvPicPr preferRelativeResize="0"/>
          <p:nvPr/>
        </p:nvPicPr>
        <p:blipFill rotWithShape="1">
          <a:blip r:embed="rId3">
            <a:alphaModFix/>
          </a:blip>
          <a:srcRect b="0" l="0" r="0" t="0"/>
          <a:stretch/>
        </p:blipFill>
        <p:spPr>
          <a:xfrm>
            <a:off x="0" y="0"/>
            <a:ext cx="9144000" cy="6774250"/>
          </a:xfrm>
          <a:prstGeom prst="rect">
            <a:avLst/>
          </a:prstGeom>
          <a:noFill/>
          <a:ln>
            <a:noFill/>
          </a:ln>
        </p:spPr>
      </p:pic>
      <p:sp>
        <p:nvSpPr>
          <p:cNvPr id="47" name="Google Shape;47;p10"/>
          <p:cNvSpPr txBox="1"/>
          <p:nvPr>
            <p:ph type="ctrTitle"/>
          </p:nvPr>
        </p:nvSpPr>
        <p:spPr>
          <a:xfrm>
            <a:off x="1156975" y="252673"/>
            <a:ext cx="7772400" cy="1546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1" i="0" lang="en" sz="4800" u="none" cap="none" strike="noStrike">
                <a:solidFill>
                  <a:srgbClr val="FFFF00"/>
                </a:solidFill>
                <a:latin typeface="Arial"/>
                <a:ea typeface="Arial"/>
                <a:cs typeface="Arial"/>
                <a:sym typeface="Arial"/>
              </a:rPr>
              <a:t>Energy Resources</a:t>
            </a:r>
            <a:endParaRPr/>
          </a:p>
        </p:txBody>
      </p:sp>
      <p:sp>
        <p:nvSpPr>
          <p:cNvPr id="48" name="Google Shape;48;p10"/>
          <p:cNvSpPr txBox="1"/>
          <p:nvPr>
            <p:ph idx="1" type="subTitle"/>
          </p:nvPr>
        </p:nvSpPr>
        <p:spPr>
          <a:xfrm>
            <a:off x="685800" y="5949445"/>
            <a:ext cx="7772400" cy="6545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Font typeface="Arial"/>
              <a:buNone/>
            </a:pPr>
            <a:r>
              <a:rPr b="0" i="0" lang="en" sz="3000" u="none" cap="none" strike="noStrike">
                <a:solidFill>
                  <a:srgbClr val="FFFFFF"/>
                </a:solidFill>
                <a:latin typeface="Arial"/>
                <a:ea typeface="Arial"/>
                <a:cs typeface="Arial"/>
                <a:sym typeface="Arial"/>
              </a:rPr>
              <a:t>Dr. Nikhil K. Kothurkar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109" name="Google Shape;109;p19"/>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777" name="Google Shape;777;p109"/>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10"/>
          <p:cNvSpPr txBox="1"/>
          <p:nvPr>
            <p:ph idx="1" type="body"/>
          </p:nvPr>
        </p:nvSpPr>
        <p:spPr>
          <a:xfrm>
            <a:off x="228600" y="15240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rgbClr val="0000FF"/>
                </a:solidFill>
                <a:latin typeface="Times New Roman"/>
                <a:ea typeface="Times New Roman"/>
                <a:cs typeface="Times New Roman"/>
                <a:sym typeface="Times New Roman"/>
              </a:rPr>
              <a:t>Need to analyze the energy consumption by source (coal, oil, etc.) and sector (industry, residential, etc.)</a:t>
            </a:r>
            <a:endParaRPr/>
          </a:p>
          <a:p>
            <a:pPr indent="-342900" lvl="0" marL="342900" marR="0" rtl="0" algn="l">
              <a:lnSpc>
                <a:spcPct val="100000"/>
              </a:lnSpc>
              <a:spcBef>
                <a:spcPts val="640"/>
              </a:spcBef>
              <a:spcAft>
                <a:spcPts val="0"/>
              </a:spcAft>
              <a:buClr>
                <a:schemeClr val="dk1"/>
              </a:buClr>
              <a:buSzPts val="1900"/>
              <a:buFont typeface="Arial"/>
              <a:buChar char="●"/>
            </a:pPr>
            <a:r>
              <a:rPr b="1" i="0" lang="en" sz="3200" u="sng" cap="none" strike="noStrike">
                <a:solidFill>
                  <a:srgbClr val="0000FF"/>
                </a:solidFill>
                <a:latin typeface="Times New Roman"/>
                <a:ea typeface="Times New Roman"/>
                <a:cs typeface="Times New Roman"/>
                <a:sym typeface="Times New Roman"/>
              </a:rPr>
              <a:t>For max. benefit, identify the most energy-intensive end-uses and:</a:t>
            </a:r>
            <a:endParaRPr/>
          </a:p>
          <a:p>
            <a:pPr indent="-285750" lvl="1" marL="742950" marR="0" rtl="0" algn="l">
              <a:lnSpc>
                <a:spcPct val="100000"/>
              </a:lnSpc>
              <a:spcBef>
                <a:spcPts val="640"/>
              </a:spcBef>
              <a:spcAft>
                <a:spcPts val="0"/>
              </a:spcAft>
              <a:buClr>
                <a:srgbClr val="000000"/>
              </a:buClr>
              <a:buSzPts val="1920"/>
              <a:buFont typeface="Courier New"/>
              <a:buChar char="o"/>
            </a:pPr>
            <a:r>
              <a:rPr b="1" i="0" lang="en" sz="2400" u="none" cap="none" strike="noStrike">
                <a:solidFill>
                  <a:schemeClr val="dk1"/>
                </a:solidFill>
                <a:latin typeface="Times New Roman"/>
                <a:ea typeface="Times New Roman"/>
                <a:cs typeface="Times New Roman"/>
                <a:sym typeface="Times New Roman"/>
              </a:rPr>
              <a:t>Replace or supplement conventional energy with economical and environmentally benign technologies (solar, wind) wherever possible. </a:t>
            </a:r>
            <a:endParaRPr/>
          </a:p>
          <a:p>
            <a:pPr indent="-285750" lvl="1" marL="742950" marR="0" rtl="0" algn="l">
              <a:lnSpc>
                <a:spcPct val="100000"/>
              </a:lnSpc>
              <a:spcBef>
                <a:spcPts val="640"/>
              </a:spcBef>
              <a:spcAft>
                <a:spcPts val="0"/>
              </a:spcAft>
              <a:buClr>
                <a:srgbClr val="000000"/>
              </a:buClr>
              <a:buSzPts val="1920"/>
              <a:buFont typeface="Courier New"/>
              <a:buChar char="o"/>
            </a:pPr>
            <a:r>
              <a:rPr b="1" i="0" lang="en" sz="2400" u="none" cap="none" strike="noStrike">
                <a:solidFill>
                  <a:schemeClr val="dk1"/>
                </a:solidFill>
                <a:latin typeface="Times New Roman"/>
                <a:ea typeface="Times New Roman"/>
                <a:cs typeface="Times New Roman"/>
                <a:sym typeface="Times New Roman"/>
              </a:rPr>
              <a:t>Employ energy conservation and efficiency methods that lead to drastic advantages. e.g. heat integration. </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84" name="Google Shape;784;p110"/>
          <p:cNvSpPr txBox="1"/>
          <p:nvPr>
            <p:ph type="title"/>
          </p:nvPr>
        </p:nvSpPr>
        <p:spPr>
          <a:xfrm>
            <a:off x="457200" y="152400"/>
            <a:ext cx="86231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Choosing Where to Implement Efficiency Measures? </a:t>
            </a:r>
            <a:endParaRPr b="1" i="0" sz="4000" u="none" cap="none" strike="noStrike">
              <a:solidFill>
                <a:srgbClr val="800000"/>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11"/>
          <p:cNvSpPr txBox="1"/>
          <p:nvPr>
            <p:ph type="title"/>
          </p:nvPr>
        </p:nvSpPr>
        <p:spPr>
          <a:xfrm>
            <a:off x="228600" y="228600"/>
            <a:ext cx="8915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World Energy Usage: By Sector </a:t>
            </a:r>
            <a:br>
              <a:rPr b="1" i="0" lang="en" sz="4000" u="none" cap="none" strike="noStrike">
                <a:solidFill>
                  <a:srgbClr val="800000"/>
                </a:solidFill>
                <a:latin typeface="Times New Roman"/>
                <a:ea typeface="Times New Roman"/>
                <a:cs typeface="Times New Roman"/>
                <a:sym typeface="Times New Roman"/>
              </a:rPr>
            </a:br>
            <a:r>
              <a:rPr b="1" i="0" lang="en" sz="4000" u="none" cap="none" strike="noStrike">
                <a:solidFill>
                  <a:srgbClr val="800000"/>
                </a:solidFill>
                <a:latin typeface="Times New Roman"/>
                <a:ea typeface="Times New Roman"/>
                <a:cs typeface="Times New Roman"/>
                <a:sym typeface="Times New Roman"/>
              </a:rPr>
              <a:t>2009</a:t>
            </a:r>
            <a:endParaRPr/>
          </a:p>
        </p:txBody>
      </p:sp>
      <p:graphicFrame>
        <p:nvGraphicFramePr>
          <p:cNvPr id="791" name="Google Shape;791;p111"/>
          <p:cNvGraphicFramePr/>
          <p:nvPr/>
        </p:nvGraphicFramePr>
        <p:xfrm>
          <a:off x="228600" y="1600200"/>
          <a:ext cx="3000000" cy="3000000"/>
        </p:xfrm>
        <a:graphic>
          <a:graphicData uri="http://schemas.openxmlformats.org/drawingml/2006/table">
            <a:tbl>
              <a:tblPr bandRow="1" firstRow="1">
                <a:noFill/>
                <a:tableStyleId>{DDE50BAD-5FDD-4715-881E-48B7A2C62D73}</a:tableStyleId>
              </a:tblPr>
              <a:tblGrid>
                <a:gridCol w="854625"/>
                <a:gridCol w="2726775"/>
                <a:gridCol w="1295400"/>
                <a:gridCol w="1524000"/>
                <a:gridCol w="1981200"/>
              </a:tblGrid>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S. No.</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Sector</a:t>
                      </a:r>
                      <a:endParaRPr/>
                    </a:p>
                    <a:p>
                      <a:pPr indent="0" lvl="0" marL="0" marR="0" rtl="0" algn="l">
                        <a:lnSpc>
                          <a:spcPct val="100000"/>
                        </a:lnSpc>
                        <a:spcBef>
                          <a:spcPts val="0"/>
                        </a:spcBef>
                        <a:spcAft>
                          <a:spcPts val="0"/>
                        </a:spcAft>
                        <a:buClr>
                          <a:schemeClr val="dk1"/>
                        </a:buClr>
                        <a:buFont typeface="Times New Roman"/>
                        <a:buNone/>
                      </a:pPr>
                      <a:r>
                        <a:rPr lang="en" sz="2400" u="none" cap="none" strike="noStrike"/>
                        <a:t>(Trillion BTU)</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Primary</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Total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 of Total</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Industrial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18571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28199</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29.1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Residential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6606</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21207</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22.4</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Transportation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26950</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27033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28.5</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Commercial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3974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18147</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19.1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5.</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Electric Power Sector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38304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r>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TOTAL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Font typeface="Times New Roman"/>
                        <a:buNone/>
                      </a:pPr>
                      <a:r>
                        <a:rPr b="1" lang="en" sz="2400" u="none" cap="none" strike="noStrike"/>
                        <a:t>94578</a:t>
                      </a:r>
                      <a:endParaRPr/>
                    </a:p>
                  </a:txBody>
                  <a:tcPr marT="45725" marB="45725" marR="91450" marL="91450"/>
                </a:tc>
                <a:tc>
                  <a:txBody>
                    <a:bodyPr/>
                    <a:lstStyle/>
                    <a:p>
                      <a:pPr indent="0" lvl="0" marL="0" marR="0" rtl="0" algn="l">
                        <a:lnSpc>
                          <a:spcPct val="100000"/>
                        </a:lnSpc>
                        <a:spcBef>
                          <a:spcPts val="0"/>
                        </a:spcBef>
                        <a:spcAft>
                          <a:spcPts val="0"/>
                        </a:spcAft>
                        <a:buClr>
                          <a:schemeClr val="dk1"/>
                        </a:buClr>
                        <a:buFont typeface="Times New Roman"/>
                        <a:buNone/>
                      </a:pPr>
                      <a:r>
                        <a:rPr b="1" lang="en" sz="2400" u="none" cap="none" strike="noStrike"/>
                        <a:t>100</a:t>
                      </a:r>
                      <a:endParaRPr/>
                    </a:p>
                  </a:txBody>
                  <a:tcPr marT="45725" marB="45725" marR="91450" marL="91450"/>
                </a:tc>
              </a:tr>
            </a:tbl>
          </a:graphicData>
        </a:graphic>
      </p:graphicFrame>
      <p:sp>
        <p:nvSpPr>
          <p:cNvPr id="792" name="Google Shape;792;p111"/>
          <p:cNvSpPr/>
          <p:nvPr/>
        </p:nvSpPr>
        <p:spPr>
          <a:xfrm>
            <a:off x="76200" y="5791200"/>
            <a:ext cx="88391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1200" u="none" cap="none" strike="noStrike">
                <a:solidFill>
                  <a:schemeClr val="dk1"/>
                </a:solidFill>
                <a:latin typeface="Times New Roman"/>
                <a:ea typeface="Times New Roman"/>
                <a:cs typeface="Times New Roman"/>
                <a:sym typeface="Times New Roman"/>
              </a:rPr>
              <a:t>Primary energy: </a:t>
            </a:r>
            <a:r>
              <a:rPr b="0" i="0" lang="en" sz="1200" u="none" cap="none" strike="noStrike">
                <a:solidFill>
                  <a:schemeClr val="dk1"/>
                </a:solidFill>
                <a:latin typeface="Times New Roman"/>
                <a:ea typeface="Times New Roman"/>
                <a:cs typeface="Times New Roman"/>
                <a:sym typeface="Times New Roman"/>
              </a:rPr>
              <a:t>Energy in the form that it is first accounted for in a statistical energy balance, before any transformation to secondary or tertiary forms of energy.  For example, coal can be converted to synthetic gas, which can be converted to electricity; in this example, coal is primary energy, synthetic gas is secondary energy, and electricity is tertiary energy. </a:t>
            </a:r>
            <a:endParaRPr/>
          </a:p>
        </p:txBody>
      </p:sp>
      <p:sp>
        <p:nvSpPr>
          <p:cNvPr id="793" name="Google Shape;793;p111"/>
          <p:cNvSpPr/>
          <p:nvPr/>
        </p:nvSpPr>
        <p:spPr>
          <a:xfrm>
            <a:off x="76200" y="6553200"/>
            <a:ext cx="6096000" cy="2762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1200" u="none" cap="none" strike="noStrike">
                <a:solidFill>
                  <a:schemeClr val="dk1"/>
                </a:solidFill>
                <a:latin typeface="Times New Roman"/>
                <a:ea typeface="Times New Roman"/>
                <a:cs typeface="Times New Roman"/>
                <a:sym typeface="Times New Roman"/>
              </a:rPr>
              <a:t>http://tonto.eia.doe.gov/merquery/mer_data.asp?table=T02.01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1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2"/>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112"/>
          <p:cNvPicPr preferRelativeResize="0"/>
          <p:nvPr/>
        </p:nvPicPr>
        <p:blipFill>
          <a:blip r:embed="rId3">
            <a:alphaModFix/>
          </a:blip>
          <a:stretch>
            <a:fillRect/>
          </a:stretch>
        </p:blipFill>
        <p:spPr>
          <a:xfrm>
            <a:off x="66675" y="0"/>
            <a:ext cx="9010650" cy="6858000"/>
          </a:xfrm>
          <a:prstGeom prst="rect">
            <a:avLst/>
          </a:prstGeom>
          <a:noFill/>
          <a:ln>
            <a:noFill/>
          </a:ln>
        </p:spPr>
      </p:pic>
      <p:sp>
        <p:nvSpPr>
          <p:cNvPr id="801" name="Google Shape;801;p112"/>
          <p:cNvSpPr txBox="1"/>
          <p:nvPr/>
        </p:nvSpPr>
        <p:spPr>
          <a:xfrm>
            <a:off x="8162975" y="368050"/>
            <a:ext cx="763500" cy="477600"/>
          </a:xfrm>
          <a:prstGeom prst="rect">
            <a:avLst/>
          </a:prstGeom>
          <a:solidFill>
            <a:srgbClr val="FF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19%</a:t>
            </a:r>
            <a:endParaRPr sz="2200"/>
          </a:p>
        </p:txBody>
      </p:sp>
      <p:sp>
        <p:nvSpPr>
          <p:cNvPr id="802" name="Google Shape;802;p112"/>
          <p:cNvSpPr txBox="1"/>
          <p:nvPr/>
        </p:nvSpPr>
        <p:spPr>
          <a:xfrm>
            <a:off x="8162975" y="1892050"/>
            <a:ext cx="763500" cy="4776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19</a:t>
            </a:r>
            <a:r>
              <a:rPr lang="en" sz="2200"/>
              <a:t>%</a:t>
            </a:r>
            <a:endParaRPr sz="2200"/>
          </a:p>
        </p:txBody>
      </p:sp>
      <p:sp>
        <p:nvSpPr>
          <p:cNvPr id="803" name="Google Shape;803;p112"/>
          <p:cNvSpPr txBox="1"/>
          <p:nvPr/>
        </p:nvSpPr>
        <p:spPr>
          <a:xfrm>
            <a:off x="8162975" y="3416050"/>
            <a:ext cx="763500" cy="4776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23</a:t>
            </a:r>
            <a:r>
              <a:rPr lang="en" sz="2200"/>
              <a:t>%</a:t>
            </a:r>
            <a:endParaRPr sz="2200"/>
          </a:p>
        </p:txBody>
      </p:sp>
      <p:sp>
        <p:nvSpPr>
          <p:cNvPr id="804" name="Google Shape;804;p112"/>
          <p:cNvSpPr txBox="1"/>
          <p:nvPr/>
        </p:nvSpPr>
        <p:spPr>
          <a:xfrm>
            <a:off x="8162975" y="5092450"/>
            <a:ext cx="763500" cy="477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8</a:t>
            </a:r>
            <a:r>
              <a:rPr lang="en" sz="2200"/>
              <a:t>%</a:t>
            </a:r>
            <a:endParaRPr sz="2200"/>
          </a:p>
        </p:txBody>
      </p:sp>
      <p:sp>
        <p:nvSpPr>
          <p:cNvPr id="805" name="Google Shape;805;p112"/>
          <p:cNvSpPr txBox="1"/>
          <p:nvPr/>
        </p:nvSpPr>
        <p:spPr>
          <a:xfrm>
            <a:off x="8162975" y="6083050"/>
            <a:ext cx="763500" cy="477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31%</a:t>
            </a:r>
            <a:endParaRPr sz="2200"/>
          </a:p>
        </p:txBody>
      </p:sp>
      <p:sp>
        <p:nvSpPr>
          <p:cNvPr id="806" name="Google Shape;806;p112"/>
          <p:cNvSpPr txBox="1"/>
          <p:nvPr/>
        </p:nvSpPr>
        <p:spPr>
          <a:xfrm>
            <a:off x="7924175" y="6537900"/>
            <a:ext cx="12216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All losses</a:t>
            </a:r>
            <a:endParaRPr b="1">
              <a:solidFill>
                <a:srgbClr val="FF0000"/>
              </a:solidFill>
            </a:endParaRPr>
          </a:p>
        </p:txBody>
      </p:sp>
      <p:sp>
        <p:nvSpPr>
          <p:cNvPr id="807" name="Google Shape;807;p112"/>
          <p:cNvSpPr txBox="1"/>
          <p:nvPr/>
        </p:nvSpPr>
        <p:spPr>
          <a:xfrm>
            <a:off x="66675" y="6377650"/>
            <a:ext cx="65526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3F3F3"/>
                </a:highlight>
              </a:rPr>
              <a:t>Graphic: IEA, World Energy Outlook 2012</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Google Shape;812;p113"/>
          <p:cNvPicPr preferRelativeResize="0"/>
          <p:nvPr/>
        </p:nvPicPr>
        <p:blipFill>
          <a:blip r:embed="rId3">
            <a:alphaModFix/>
          </a:blip>
          <a:stretch>
            <a:fillRect/>
          </a:stretch>
        </p:blipFill>
        <p:spPr>
          <a:xfrm>
            <a:off x="1332725" y="0"/>
            <a:ext cx="7307675" cy="6752500"/>
          </a:xfrm>
          <a:prstGeom prst="rect">
            <a:avLst/>
          </a:prstGeom>
          <a:noFill/>
          <a:ln>
            <a:noFill/>
          </a:ln>
        </p:spPr>
      </p:pic>
      <p:sp>
        <p:nvSpPr>
          <p:cNvPr id="813" name="Google Shape;813;p113"/>
          <p:cNvSpPr txBox="1"/>
          <p:nvPr/>
        </p:nvSpPr>
        <p:spPr>
          <a:xfrm>
            <a:off x="76200" y="1499325"/>
            <a:ext cx="3130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22222"/>
                </a:solidFill>
                <a:highlight>
                  <a:srgbClr val="F3F3F3"/>
                </a:highlight>
              </a:rPr>
              <a:t>Electricity Generation: </a:t>
            </a:r>
            <a:r>
              <a:rPr lang="en" sz="3000">
                <a:solidFill>
                  <a:srgbClr val="222222"/>
                </a:solidFill>
                <a:highlight>
                  <a:srgbClr val="F3F3F3"/>
                </a:highlight>
              </a:rPr>
              <a:t>38% of global primary energy use in 2010</a:t>
            </a:r>
            <a:endParaRPr sz="3000"/>
          </a:p>
        </p:txBody>
      </p:sp>
      <p:sp>
        <p:nvSpPr>
          <p:cNvPr id="814" name="Google Shape;814;p113"/>
          <p:cNvSpPr txBox="1"/>
          <p:nvPr/>
        </p:nvSpPr>
        <p:spPr>
          <a:xfrm>
            <a:off x="66675" y="6377650"/>
            <a:ext cx="65526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3F3F3"/>
                </a:highlight>
              </a:rPr>
              <a:t>Based on: </a:t>
            </a:r>
            <a:r>
              <a:rPr lang="en" sz="1800">
                <a:solidFill>
                  <a:srgbClr val="222222"/>
                </a:solidFill>
                <a:highlight>
                  <a:srgbClr val="F3F3F3"/>
                </a:highlight>
              </a:rPr>
              <a:t>IEA, World Energy Outlook 2012</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14"/>
          <p:cNvSpPr txBox="1"/>
          <p:nvPr>
            <p:ph idx="1" type="body"/>
          </p:nvPr>
        </p:nvSpPr>
        <p:spPr>
          <a:xfrm>
            <a:off x="304800" y="967075"/>
            <a:ext cx="8458200" cy="41909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Industry is the largest energy-consuming sector. </a:t>
            </a:r>
            <a:endParaRPr/>
          </a:p>
          <a:p>
            <a:pPr indent="-419100" lvl="0" marL="457200" marR="0" rtl="0" algn="l">
              <a:lnSpc>
                <a:spcPct val="90000"/>
              </a:lnSpc>
              <a:spcBef>
                <a:spcPts val="64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So, industry must be the focus of energy conservation efforts.</a:t>
            </a:r>
            <a:endParaRPr/>
          </a:p>
          <a:p>
            <a:pPr indent="-381000" lvl="1" marL="914400" marR="0" rtl="0" algn="l">
              <a:lnSpc>
                <a:spcPct val="90000"/>
              </a:lnSpc>
              <a:spcBef>
                <a:spcPts val="640"/>
              </a:spcBef>
              <a:spcAft>
                <a:spcPts val="0"/>
              </a:spcAft>
              <a:buClr>
                <a:srgbClr val="000000"/>
              </a:buClr>
              <a:buSzPts val="2400"/>
              <a:buFont typeface="Courier New"/>
              <a:buChar char="o"/>
            </a:pPr>
            <a:r>
              <a:rPr b="0" i="0" lang="en" sz="2800" u="none" cap="none" strike="noStrike">
                <a:solidFill>
                  <a:schemeClr val="dk2"/>
                </a:solidFill>
                <a:latin typeface="Times New Roman"/>
                <a:ea typeface="Times New Roman"/>
                <a:cs typeface="Times New Roman"/>
                <a:sym typeface="Times New Roman"/>
              </a:rPr>
              <a:t>Manufacturing our vehicles, buildings, appliances, and even our food and clothes.  </a:t>
            </a:r>
            <a:endParaRPr/>
          </a:p>
          <a:p>
            <a:pPr indent="-381000" lvl="1" marL="914400" marR="0" rtl="0" algn="l">
              <a:lnSpc>
                <a:spcPct val="90000"/>
              </a:lnSpc>
              <a:spcBef>
                <a:spcPts val="640"/>
              </a:spcBef>
              <a:spcAft>
                <a:spcPts val="0"/>
              </a:spcAft>
              <a:buClr>
                <a:srgbClr val="000000"/>
              </a:buClr>
              <a:buSzPts val="2400"/>
              <a:buFont typeface="Courier New"/>
              <a:buChar char="o"/>
            </a:pPr>
            <a:r>
              <a:rPr b="1" i="0" lang="en" sz="2800" u="none" cap="none" strike="noStrike">
                <a:solidFill>
                  <a:schemeClr val="dk1"/>
                </a:solidFill>
                <a:latin typeface="Times New Roman"/>
                <a:ea typeface="Times New Roman"/>
                <a:cs typeface="Times New Roman"/>
                <a:sym typeface="Times New Roman"/>
              </a:rPr>
              <a:t>Embodied energy</a:t>
            </a:r>
            <a:r>
              <a:rPr b="0" i="0" lang="en" sz="2800" u="none" cap="none" strike="noStrike">
                <a:solidFill>
                  <a:schemeClr val="dk1"/>
                </a:solidFill>
                <a:latin typeface="Times New Roman"/>
                <a:ea typeface="Times New Roman"/>
                <a:cs typeface="Times New Roman"/>
                <a:sym typeface="Times New Roman"/>
              </a:rPr>
              <a:t>: energy invested in a particular thing during its lifetime, from cradle to grave.</a:t>
            </a:r>
            <a:endParaRPr/>
          </a:p>
          <a:p>
            <a:pPr indent="-419100" lvl="0" marL="457200" marR="0" rtl="0" algn="l">
              <a:lnSpc>
                <a:spcPct val="90000"/>
              </a:lnSpc>
              <a:spcBef>
                <a:spcPts val="640"/>
              </a:spcBef>
              <a:spcAft>
                <a:spcPts val="0"/>
              </a:spcAft>
              <a:buClr>
                <a:srgbClr val="000000"/>
              </a:buClr>
              <a:buSzPts val="3000"/>
              <a:buFont typeface="Arial"/>
              <a:buChar char="●"/>
            </a:pPr>
            <a:r>
              <a:rPr b="0" i="0" lang="en" sz="2800" u="none" cap="none" strike="noStrike">
                <a:solidFill>
                  <a:schemeClr val="accent6"/>
                </a:solidFill>
                <a:latin typeface="Times New Roman"/>
                <a:ea typeface="Times New Roman"/>
                <a:cs typeface="Times New Roman"/>
                <a:sym typeface="Times New Roman"/>
              </a:rPr>
              <a:t>Simply buy less and save energy!</a:t>
            </a:r>
            <a:endParaRPr/>
          </a:p>
          <a:p>
            <a:pPr indent="-247650" lvl="1" marL="742950" marR="0" rtl="0" algn="l">
              <a:lnSpc>
                <a:spcPct val="100000"/>
              </a:lnSpc>
              <a:spcBef>
                <a:spcPts val="560"/>
              </a:spcBef>
              <a:spcAft>
                <a:spcPts val="0"/>
              </a:spcAft>
              <a:buClr>
                <a:schemeClr val="dk1"/>
              </a:buClr>
              <a:buSzPts val="1360"/>
              <a:buFont typeface="Courier New"/>
              <a:buChar char="o"/>
            </a:pPr>
            <a:r>
              <a:rPr b="0" i="0" lang="en" sz="2400" u="none" cap="none" strike="noStrike">
                <a:solidFill>
                  <a:schemeClr val="accent6"/>
                </a:solidFill>
                <a:latin typeface="Times New Roman"/>
                <a:ea typeface="Times New Roman"/>
                <a:cs typeface="Times New Roman"/>
                <a:sym typeface="Times New Roman"/>
              </a:rPr>
              <a:t>Buy products with low embodied energy, high durability and only when necessary.</a:t>
            </a:r>
            <a:endParaRPr/>
          </a:p>
          <a:p>
            <a:pPr indent="-247650" lvl="1" marL="742950" marR="0" rtl="0" algn="l">
              <a:lnSpc>
                <a:spcPct val="100000"/>
              </a:lnSpc>
              <a:spcBef>
                <a:spcPts val="560"/>
              </a:spcBef>
              <a:spcAft>
                <a:spcPts val="0"/>
              </a:spcAft>
              <a:buClr>
                <a:schemeClr val="dk1"/>
              </a:buClr>
              <a:buSzPts val="1360"/>
              <a:buFont typeface="Courier New"/>
              <a:buChar char="o"/>
            </a:pPr>
            <a:r>
              <a:rPr b="0" i="0" lang="en" sz="2400" u="none" cap="none" strike="noStrike">
                <a:solidFill>
                  <a:schemeClr val="accent6"/>
                </a:solidFill>
                <a:latin typeface="Times New Roman"/>
                <a:ea typeface="Times New Roman"/>
                <a:cs typeface="Times New Roman"/>
                <a:sym typeface="Times New Roman"/>
              </a:rPr>
              <a:t>Reuse or recycle old products. </a:t>
            </a:r>
            <a:endParaRPr/>
          </a:p>
          <a:p>
            <a:pPr indent="0" lvl="0" marL="0" marR="0" rtl="0" algn="l">
              <a:lnSpc>
                <a:spcPct val="90000"/>
              </a:lnSpc>
              <a:spcBef>
                <a:spcPts val="640"/>
              </a:spcBef>
              <a:spcAft>
                <a:spcPts val="0"/>
              </a:spcAft>
              <a:buClr>
                <a:schemeClr val="accent6"/>
              </a:buClr>
              <a:buFont typeface="Times New Roman"/>
              <a:buNone/>
            </a:pPr>
            <a:r>
              <a:rPr b="0" i="0" lang="en" sz="3000" u="none" cap="none" strike="noStrike">
                <a:solidFill>
                  <a:schemeClr val="accent6"/>
                </a:solidFill>
                <a:latin typeface="Times New Roman"/>
                <a:ea typeface="Times New Roman"/>
                <a:cs typeface="Times New Roman"/>
                <a:sym typeface="Times New Roman"/>
              </a:rPr>
              <a:t> </a:t>
            </a:r>
            <a:endParaRPr/>
          </a:p>
        </p:txBody>
      </p:sp>
      <p:sp>
        <p:nvSpPr>
          <p:cNvPr id="821" name="Google Shape;821;p11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3800" u="none" cap="none" strike="noStrike">
                <a:solidFill>
                  <a:srgbClr val="980000"/>
                </a:solidFill>
                <a:latin typeface="Times New Roman"/>
                <a:ea typeface="Times New Roman"/>
                <a:cs typeface="Times New Roman"/>
                <a:sym typeface="Times New Roman"/>
              </a:rPr>
              <a:t>Energy in everything we buy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1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827" name="Google Shape;827;p115"/>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90000"/>
              </a:lnSpc>
              <a:spcBef>
                <a:spcPts val="0"/>
              </a:spcBef>
              <a:spcAft>
                <a:spcPts val="0"/>
              </a:spcAft>
              <a:buClr>
                <a:srgbClr val="FF9900"/>
              </a:buClr>
              <a:buSzPts val="3000"/>
              <a:buFont typeface="Arial"/>
              <a:buChar char="●"/>
            </a:pPr>
            <a:r>
              <a:rPr b="0" i="0" lang="en" sz="3000" u="none" cap="none" strike="noStrike">
                <a:solidFill>
                  <a:srgbClr val="FF9900"/>
                </a:solidFill>
                <a:latin typeface="Times New Roman"/>
                <a:ea typeface="Times New Roman"/>
                <a:cs typeface="Times New Roman"/>
                <a:sym typeface="Times New Roman"/>
              </a:rPr>
              <a:t>But the manufacturing industry is essential and must go on....</a:t>
            </a:r>
            <a:endParaRPr/>
          </a:p>
          <a:p>
            <a:pPr indent="-419100" lvl="0" marL="457200" marR="0" rtl="0" algn="l">
              <a:lnSpc>
                <a:spcPct val="90000"/>
              </a:lnSpc>
              <a:spcBef>
                <a:spcPts val="640"/>
              </a:spcBef>
              <a:spcAft>
                <a:spcPts val="0"/>
              </a:spcAft>
              <a:buClr>
                <a:srgbClr val="FF9900"/>
              </a:buClr>
              <a:buSzPts val="3000"/>
              <a:buFont typeface="Arial"/>
              <a:buChar char="●"/>
            </a:pPr>
            <a:r>
              <a:rPr b="0" i="0" lang="en" sz="3000" u="none" cap="none" strike="noStrike">
                <a:solidFill>
                  <a:srgbClr val="38761D"/>
                </a:solidFill>
                <a:latin typeface="Times New Roman"/>
                <a:ea typeface="Times New Roman"/>
                <a:cs typeface="Times New Roman"/>
                <a:sym typeface="Times New Roman"/>
              </a:rPr>
              <a:t>So, let's see how to reduce industry's energy use.  </a:t>
            </a:r>
            <a:endParaRPr/>
          </a:p>
          <a:p>
            <a:pPr indent="-419100" lvl="0" marL="457200" marR="0" rtl="0" algn="l">
              <a:lnSpc>
                <a:spcPct val="90000"/>
              </a:lnSpc>
              <a:spcBef>
                <a:spcPts val="640"/>
              </a:spcBef>
              <a:spcAft>
                <a:spcPts val="0"/>
              </a:spcAft>
              <a:buClr>
                <a:srgbClr val="FF9900"/>
              </a:buClr>
              <a:buSzPts val="3000"/>
              <a:buFont typeface="Arial"/>
              <a:buChar char="●"/>
            </a:pPr>
            <a:r>
              <a:rPr b="0" i="0" lang="en" sz="3000" u="none" cap="none" strike="noStrike">
                <a:solidFill>
                  <a:srgbClr val="0000FF"/>
                </a:solidFill>
                <a:latin typeface="Arial"/>
                <a:ea typeface="Arial"/>
                <a:cs typeface="Arial"/>
                <a:sym typeface="Arial"/>
              </a:rPr>
              <a:t>Which are the most energy-intensive industries?</a:t>
            </a:r>
            <a:endParaRPr/>
          </a:p>
          <a:p>
            <a:pPr indent="-419100" lvl="1" marL="800100" marR="0" rtl="0" algn="l">
              <a:lnSpc>
                <a:spcPct val="90000"/>
              </a:lnSpc>
              <a:spcBef>
                <a:spcPts val="640"/>
              </a:spcBef>
              <a:spcAft>
                <a:spcPts val="0"/>
              </a:spcAft>
              <a:buClr>
                <a:srgbClr val="FF9900"/>
              </a:buClr>
              <a:buSzPts val="2400"/>
              <a:buFont typeface="Arial"/>
              <a:buChar char="●"/>
            </a:pPr>
            <a:r>
              <a:rPr b="0" i="0" lang="en" sz="2400" u="none" cap="none" strike="noStrike">
                <a:solidFill>
                  <a:schemeClr val="dk1"/>
                </a:solidFill>
                <a:latin typeface="Arial"/>
                <a:ea typeface="Arial"/>
                <a:cs typeface="Arial"/>
                <a:sym typeface="Arial"/>
              </a:rPr>
              <a:t>Process industries</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FF"/>
              </a:buClr>
              <a:buFont typeface="Arial"/>
              <a:buNone/>
            </a:pPr>
            <a:r>
              <a:t/>
            </a:r>
            <a:endParaRPr b="1" i="0" sz="3000" u="none" cap="none" strike="noStrike">
              <a:solidFill>
                <a:srgbClr val="0000FF"/>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Solar Energy for Heating/Cooling in the Process Industry</a:t>
            </a:r>
            <a:endParaRPr/>
          </a:p>
        </p:txBody>
      </p:sp>
      <p:sp>
        <p:nvSpPr>
          <p:cNvPr id="834" name="Google Shape;834;p116"/>
          <p:cNvSpPr txBox="1"/>
          <p:nvPr>
            <p:ph idx="1" type="body"/>
          </p:nvPr>
        </p:nvSpPr>
        <p:spPr>
          <a:xfrm>
            <a:off x="76200" y="1447800"/>
            <a:ext cx="89154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thermal energy is a mature and cost-competitive technology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Steam generation or process heating using concentrating solar technology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Will require a backup conventional heating module due to intermittence of solar energy.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energy for cooling can be a viable option. Two approaches:</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Pair a photovoltaic array with a standard compression cycle based chillers.</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Pair a solar thermal collector with an absorption chiller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Heat Integration</a:t>
            </a:r>
            <a:endParaRPr/>
          </a:p>
        </p:txBody>
      </p:sp>
      <p:sp>
        <p:nvSpPr>
          <p:cNvPr id="841" name="Google Shape;841;p117"/>
          <p:cNvSpPr txBox="1"/>
          <p:nvPr>
            <p:ph idx="1" type="body"/>
          </p:nvPr>
        </p:nvSpPr>
        <p:spPr>
          <a:xfrm>
            <a:off x="685800" y="4495800"/>
            <a:ext cx="7772400" cy="182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Using the waste (or excess) heat from one product stream to heat another stream.</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HE is a heat exchanger. </a:t>
            </a:r>
            <a:endParaRPr/>
          </a:p>
        </p:txBody>
      </p:sp>
      <p:grpSp>
        <p:nvGrpSpPr>
          <p:cNvPr id="842" name="Google Shape;842;p117"/>
          <p:cNvGrpSpPr/>
          <p:nvPr/>
        </p:nvGrpSpPr>
        <p:grpSpPr>
          <a:xfrm>
            <a:off x="1981200" y="1600199"/>
            <a:ext cx="4724400" cy="2438399"/>
            <a:chOff x="1488" y="2784"/>
            <a:chExt cx="1417" cy="702"/>
          </a:xfrm>
        </p:grpSpPr>
        <p:cxnSp>
          <p:nvCxnSpPr>
            <p:cNvPr id="843" name="Google Shape;843;p117"/>
            <p:cNvCxnSpPr/>
            <p:nvPr/>
          </p:nvCxnSpPr>
          <p:spPr>
            <a:xfrm>
              <a:off x="1680" y="2912"/>
              <a:ext cx="1133" cy="0"/>
            </a:xfrm>
            <a:prstGeom prst="straightConnector1">
              <a:avLst/>
            </a:prstGeom>
            <a:noFill/>
            <a:ln cap="flat" cmpd="sng" w="28575">
              <a:solidFill>
                <a:srgbClr val="FF3300"/>
              </a:solidFill>
              <a:prstDash val="solid"/>
              <a:round/>
              <a:headEnd len="sm" w="sm" type="none"/>
              <a:tailEnd len="med" w="med" type="triangle"/>
            </a:ln>
          </p:spPr>
        </p:cxnSp>
        <p:sp>
          <p:nvSpPr>
            <p:cNvPr id="844" name="Google Shape;844;p117"/>
            <p:cNvSpPr/>
            <p:nvPr/>
          </p:nvSpPr>
          <p:spPr>
            <a:xfrm>
              <a:off x="1507" y="2827"/>
              <a:ext cx="172" cy="172"/>
            </a:xfrm>
            <a:prstGeom prst="rect">
              <a:avLst/>
            </a:prstGeom>
            <a:noFill/>
            <a:ln cap="flat" cmpd="sng" w="28575">
              <a:solidFill>
                <a:srgbClr val="FF33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845" name="Google Shape;845;p117"/>
            <p:cNvCxnSpPr/>
            <p:nvPr/>
          </p:nvCxnSpPr>
          <p:spPr>
            <a:xfrm rot="10800000">
              <a:off x="1508" y="3397"/>
              <a:ext cx="1133" cy="0"/>
            </a:xfrm>
            <a:prstGeom prst="straightConnector1">
              <a:avLst/>
            </a:prstGeom>
            <a:noFill/>
            <a:ln cap="flat" cmpd="sng" w="28575">
              <a:solidFill>
                <a:srgbClr val="0000FF"/>
              </a:solidFill>
              <a:prstDash val="solid"/>
              <a:round/>
              <a:headEnd len="sm" w="sm" type="none"/>
              <a:tailEnd len="med" w="med" type="triangle"/>
            </a:ln>
          </p:spPr>
        </p:cxnSp>
        <p:sp>
          <p:nvSpPr>
            <p:cNvPr id="846" name="Google Shape;846;p117"/>
            <p:cNvSpPr/>
            <p:nvPr/>
          </p:nvSpPr>
          <p:spPr>
            <a:xfrm flipH="1">
              <a:off x="2637" y="3313"/>
              <a:ext cx="173" cy="173"/>
            </a:xfrm>
            <a:prstGeom prst="rect">
              <a:avLst/>
            </a:prstGeom>
            <a:noFill/>
            <a:ln cap="flat" cmpd="sng" w="2857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17"/>
            <p:cNvSpPr txBox="1"/>
            <p:nvPr/>
          </p:nvSpPr>
          <p:spPr>
            <a:xfrm>
              <a:off x="2475" y="2787"/>
              <a:ext cx="402"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Font typeface="Times New Roman"/>
                <a:buNone/>
              </a:pPr>
              <a:r>
                <a:rPr b="0" i="0" lang="en" sz="2400" u="none" cap="none" strike="noStrike">
                  <a:solidFill>
                    <a:srgbClr val="FF3300"/>
                  </a:solidFill>
                  <a:latin typeface="Times New Roman"/>
                  <a:ea typeface="Times New Roman"/>
                  <a:cs typeface="Times New Roman"/>
                  <a:sym typeface="Times New Roman"/>
                </a:rPr>
                <a:t>60°C</a:t>
              </a:r>
              <a:endParaRPr/>
            </a:p>
          </p:txBody>
        </p:sp>
        <p:sp>
          <p:nvSpPr>
            <p:cNvPr id="848" name="Google Shape;848;p117"/>
            <p:cNvSpPr txBox="1"/>
            <p:nvPr/>
          </p:nvSpPr>
          <p:spPr>
            <a:xfrm>
              <a:off x="2386" y="3272"/>
              <a:ext cx="402"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Times New Roman"/>
                <a:buNone/>
              </a:pPr>
              <a:r>
                <a:rPr b="0" i="0" lang="en" sz="2400" u="none" cap="none" strike="noStrike">
                  <a:solidFill>
                    <a:srgbClr val="0000FF"/>
                  </a:solidFill>
                  <a:latin typeface="Times New Roman"/>
                  <a:ea typeface="Times New Roman"/>
                  <a:cs typeface="Times New Roman"/>
                  <a:sym typeface="Times New Roman"/>
                </a:rPr>
                <a:t>40°C</a:t>
              </a:r>
              <a:endParaRPr/>
            </a:p>
          </p:txBody>
        </p:sp>
        <p:sp>
          <p:nvSpPr>
            <p:cNvPr id="849" name="Google Shape;849;p117"/>
            <p:cNvSpPr txBox="1"/>
            <p:nvPr/>
          </p:nvSpPr>
          <p:spPr>
            <a:xfrm>
              <a:off x="1567" y="3272"/>
              <a:ext cx="402"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Times New Roman"/>
                <a:buNone/>
              </a:pPr>
              <a:r>
                <a:rPr b="0" i="0" lang="en" sz="2400" u="none" cap="none" strike="noStrike">
                  <a:solidFill>
                    <a:srgbClr val="0000FF"/>
                  </a:solidFill>
                  <a:latin typeface="Times New Roman"/>
                  <a:ea typeface="Times New Roman"/>
                  <a:cs typeface="Times New Roman"/>
                  <a:sym typeface="Times New Roman"/>
                </a:rPr>
                <a:t>50°C</a:t>
              </a:r>
              <a:endParaRPr/>
            </a:p>
          </p:txBody>
        </p:sp>
        <p:sp>
          <p:nvSpPr>
            <p:cNvPr id="850" name="Google Shape;850;p117"/>
            <p:cNvSpPr txBox="1"/>
            <p:nvPr/>
          </p:nvSpPr>
          <p:spPr>
            <a:xfrm>
              <a:off x="1657" y="2784"/>
              <a:ext cx="402" cy="17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Font typeface="Times New Roman"/>
                <a:buNone/>
              </a:pPr>
              <a:r>
                <a:rPr b="0" i="0" lang="en" sz="2400" u="none" cap="none" strike="noStrike">
                  <a:solidFill>
                    <a:srgbClr val="FF3300"/>
                  </a:solidFill>
                  <a:latin typeface="Times New Roman"/>
                  <a:ea typeface="Times New Roman"/>
                  <a:cs typeface="Times New Roman"/>
                  <a:sym typeface="Times New Roman"/>
                </a:rPr>
                <a:t>100°C</a:t>
              </a:r>
              <a:endParaRPr/>
            </a:p>
          </p:txBody>
        </p:sp>
        <p:sp>
          <p:nvSpPr>
            <p:cNvPr id="851" name="Google Shape;851;p117"/>
            <p:cNvSpPr txBox="1"/>
            <p:nvPr/>
          </p:nvSpPr>
          <p:spPr>
            <a:xfrm>
              <a:off x="1488" y="2830"/>
              <a:ext cx="288"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Font typeface="Times New Roman"/>
                <a:buNone/>
              </a:pPr>
              <a:r>
                <a:rPr b="0" i="0" lang="en" sz="2400" u="none" cap="none" strike="noStrike">
                  <a:solidFill>
                    <a:srgbClr val="FF3300"/>
                  </a:solidFill>
                  <a:latin typeface="Times New Roman"/>
                  <a:ea typeface="Times New Roman"/>
                  <a:cs typeface="Times New Roman"/>
                  <a:sym typeface="Times New Roman"/>
                </a:rPr>
                <a:t>H1</a:t>
              </a:r>
              <a:endParaRPr/>
            </a:p>
          </p:txBody>
        </p:sp>
        <p:sp>
          <p:nvSpPr>
            <p:cNvPr id="852" name="Google Shape;852;p117"/>
            <p:cNvSpPr txBox="1"/>
            <p:nvPr/>
          </p:nvSpPr>
          <p:spPr>
            <a:xfrm>
              <a:off x="2617" y="3322"/>
              <a:ext cx="288"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Times New Roman"/>
                <a:buNone/>
              </a:pPr>
              <a:r>
                <a:rPr b="0" i="0" lang="en" sz="2400" u="none" cap="none" strike="noStrike">
                  <a:solidFill>
                    <a:srgbClr val="0000FF"/>
                  </a:solidFill>
                  <a:latin typeface="Times New Roman"/>
                  <a:ea typeface="Times New Roman"/>
                  <a:cs typeface="Times New Roman"/>
                  <a:sym typeface="Times New Roman"/>
                </a:rPr>
                <a:t>C1</a:t>
              </a:r>
              <a:endParaRPr/>
            </a:p>
          </p:txBody>
        </p:sp>
        <p:sp>
          <p:nvSpPr>
            <p:cNvPr id="853" name="Google Shape;853;p117"/>
            <p:cNvSpPr/>
            <p:nvPr/>
          </p:nvSpPr>
          <p:spPr>
            <a:xfrm>
              <a:off x="2169" y="3293"/>
              <a:ext cx="172" cy="173"/>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854" name="Google Shape;854;p117"/>
            <p:cNvCxnSpPr/>
            <p:nvPr/>
          </p:nvCxnSpPr>
          <p:spPr>
            <a:xfrm>
              <a:off x="2256" y="2915"/>
              <a:ext cx="0" cy="381"/>
            </a:xfrm>
            <a:prstGeom prst="straightConnector1">
              <a:avLst/>
            </a:prstGeom>
            <a:noFill/>
            <a:ln cap="flat" cmpd="sng" w="28575">
              <a:solidFill>
                <a:srgbClr val="000000"/>
              </a:solidFill>
              <a:prstDash val="solid"/>
              <a:round/>
              <a:headEnd len="sm" w="sm" type="none"/>
              <a:tailEnd len="sm" w="sm" type="none"/>
            </a:ln>
          </p:spPr>
        </p:cxnSp>
        <p:sp>
          <p:nvSpPr>
            <p:cNvPr id="855" name="Google Shape;855;p117"/>
            <p:cNvSpPr txBox="1"/>
            <p:nvPr/>
          </p:nvSpPr>
          <p:spPr>
            <a:xfrm>
              <a:off x="2147" y="3300"/>
              <a:ext cx="345"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chemeClr val="dk1"/>
                  </a:solidFill>
                  <a:latin typeface="Times New Roman"/>
                  <a:ea typeface="Times New Roman"/>
                  <a:cs typeface="Times New Roman"/>
                  <a:sym typeface="Times New Roman"/>
                </a:rPr>
                <a:t>HE</a:t>
              </a:r>
              <a:endParaRPr/>
            </a:p>
          </p:txBody>
        </p:sp>
        <p:sp>
          <p:nvSpPr>
            <p:cNvPr id="856" name="Google Shape;856;p117"/>
            <p:cNvSpPr/>
            <p:nvPr/>
          </p:nvSpPr>
          <p:spPr>
            <a:xfrm>
              <a:off x="2170" y="2818"/>
              <a:ext cx="173" cy="173"/>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17"/>
            <p:cNvSpPr txBox="1"/>
            <p:nvPr/>
          </p:nvSpPr>
          <p:spPr>
            <a:xfrm>
              <a:off x="2147" y="2829"/>
              <a:ext cx="345"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chemeClr val="dk1"/>
                  </a:solidFill>
                  <a:latin typeface="Times New Roman"/>
                  <a:ea typeface="Times New Roman"/>
                  <a:cs typeface="Times New Roman"/>
                  <a:sym typeface="Times New Roman"/>
                </a:rPr>
                <a:t>HE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1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Heat Integration</a:t>
            </a:r>
            <a:endParaRPr/>
          </a:p>
        </p:txBody>
      </p:sp>
      <p:sp>
        <p:nvSpPr>
          <p:cNvPr id="864" name="Google Shape;864;p118"/>
          <p:cNvSpPr txBox="1"/>
          <p:nvPr>
            <p:ph idx="1" type="body"/>
          </p:nvPr>
        </p:nvSpPr>
        <p:spPr>
          <a:xfrm>
            <a:off x="381000" y="17526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Typical energy saving 15 – 45 %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Very general – easily applicable in Power generation, Oil refining, Petrochemicals, Food and Drink Industry, Pulp &amp; Paper, hospitals etc.</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Typical pay-back periods from a few weeks to 16 months (decision made by the client)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Considerably contributes to Emissions Reduction including CO</a:t>
            </a:r>
            <a:r>
              <a:rPr b="0" baseline="-25000" i="0" lang="en" sz="3200" u="none" cap="none" strike="noStrike">
                <a:solidFill>
                  <a:schemeClr val="dk1"/>
                </a:solidFill>
                <a:latin typeface="Times New Roman"/>
                <a:ea typeface="Times New Roman"/>
                <a:cs typeface="Times New Roman"/>
                <a:sym typeface="Times New Roman"/>
              </a:rPr>
              <a:t>2</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865" name="Google Shape;865;p118"/>
          <p:cNvSpPr/>
          <p:nvPr/>
        </p:nvSpPr>
        <p:spPr>
          <a:xfrm>
            <a:off x="0" y="6304001"/>
            <a:ext cx="8610599" cy="553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1" lang="en" sz="1000" u="none" cap="none" strike="noStrike">
                <a:solidFill>
                  <a:schemeClr val="dk1"/>
                </a:solidFill>
                <a:latin typeface="Times New Roman"/>
                <a:ea typeface="Times New Roman"/>
                <a:cs typeface="Times New Roman"/>
                <a:sym typeface="Times New Roman"/>
              </a:rPr>
              <a:t>http://www.google.com/url?sa=t&amp;source=web&amp;cd=2&amp;ved=0CB0QFjAB&amp;url=http%3A%2F%2Fwww.cpi.umist.ac.uk%2Feminent%2FConfidential%2Fmeeting%2FRigaMeeting%2FRiga%2520Workshop%2FMarch%252008%2520Jiri%2520Klemes.ppt&amp;ei=0shkTI6tJM-jcdGf8N4K&amp;usg=AFQjCNHWPipjaJj_Uy4LGn57slZj3-fnZQ&amp;sig2=KOve0TJ9NsWdy_p-O2li2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3200" u="none" cap="none" strike="noStrike">
                <a:solidFill>
                  <a:srgbClr val="800000"/>
                </a:solidFill>
                <a:latin typeface="Times New Roman"/>
                <a:ea typeface="Times New Roman"/>
                <a:cs typeface="Times New Roman"/>
                <a:sym typeface="Times New Roman"/>
              </a:rPr>
              <a:t>Renewable and Nonrenewable Resources</a:t>
            </a:r>
            <a:endParaRPr/>
          </a:p>
        </p:txBody>
      </p:sp>
      <p:sp>
        <p:nvSpPr>
          <p:cNvPr id="116" name="Google Shape;116;p20"/>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73763"/>
              </a:buClr>
              <a:buSzPts val="2800"/>
              <a:buFont typeface="Arial"/>
              <a:buChar char="●"/>
            </a:pPr>
            <a:r>
              <a:rPr b="1" i="0" lang="en" sz="2800" u="none" cap="none" strike="noStrike">
                <a:solidFill>
                  <a:srgbClr val="073763"/>
                </a:solidFill>
                <a:latin typeface="Arial"/>
                <a:ea typeface="Arial"/>
                <a:cs typeface="Arial"/>
                <a:sym typeface="Arial"/>
              </a:rPr>
              <a:t>Perpetual/Continuous</a:t>
            </a:r>
            <a:r>
              <a:rPr b="0" i="0" lang="en" sz="2800" u="none" cap="none" strike="noStrike">
                <a:solidFill>
                  <a:srgbClr val="073763"/>
                </a:solidFill>
                <a:latin typeface="Arial"/>
                <a:ea typeface="Arial"/>
                <a:cs typeface="Arial"/>
                <a:sym typeface="Arial"/>
              </a:rPr>
              <a:t> resources are those that remain available in the same measure for an indefinitely long time e.g. Solar, Wind, Geothermal, Wave power</a:t>
            </a:r>
            <a:endParaRPr/>
          </a:p>
          <a:p>
            <a:pPr indent="-342900" lvl="0" marL="342900" marR="0" rtl="0" algn="l">
              <a:lnSpc>
                <a:spcPct val="100000"/>
              </a:lnSpc>
              <a:spcBef>
                <a:spcPts val="0"/>
              </a:spcBef>
              <a:spcAft>
                <a:spcPts val="0"/>
              </a:spcAft>
              <a:buClr>
                <a:srgbClr val="073763"/>
              </a:buClr>
              <a:buSzPts val="2800"/>
              <a:buFont typeface="Arial"/>
              <a:buChar char="●"/>
            </a:pPr>
            <a:r>
              <a:rPr b="1" i="0" lang="en" sz="2800" u="none" cap="none" strike="noStrike">
                <a:solidFill>
                  <a:srgbClr val="073763"/>
                </a:solidFill>
                <a:latin typeface="Arial"/>
                <a:ea typeface="Arial"/>
                <a:cs typeface="Arial"/>
                <a:sym typeface="Arial"/>
              </a:rPr>
              <a:t>Renewable resources </a:t>
            </a:r>
            <a:r>
              <a:rPr b="0" i="0" lang="en" sz="2800" u="none" cap="none" strike="noStrike">
                <a:solidFill>
                  <a:srgbClr val="073763"/>
                </a:solidFill>
                <a:latin typeface="Arial"/>
                <a:ea typeface="Arial"/>
                <a:cs typeface="Arial"/>
                <a:sym typeface="Arial"/>
              </a:rPr>
              <a:t>can be replenished over fairly short spans of time, such as months, years or decades. E.g. Biomass energy, biofuels, Hydroelectric power generation</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 </a:t>
            </a:r>
            <a:r>
              <a:rPr b="1" i="0" lang="en" sz="2800" u="none" cap="none" strike="noStrike">
                <a:solidFill>
                  <a:srgbClr val="073763"/>
                </a:solidFill>
                <a:latin typeface="Arial"/>
                <a:ea typeface="Arial"/>
                <a:cs typeface="Arial"/>
                <a:sym typeface="Arial"/>
              </a:rPr>
              <a:t>Nonrenewable resources </a:t>
            </a:r>
            <a:r>
              <a:rPr b="0" i="0" lang="en" sz="2800" u="none" cap="none" strike="noStrike">
                <a:solidFill>
                  <a:srgbClr val="073763"/>
                </a:solidFill>
                <a:latin typeface="Arial"/>
                <a:ea typeface="Arial"/>
                <a:cs typeface="Arial"/>
                <a:sym typeface="Arial"/>
              </a:rPr>
              <a:t>take millions of years to form and accumulate, e.g. All fossil fuels like coal, oil, natural gas; uranium, thorium (nuclear fuel)</a:t>
            </a:r>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19"/>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871" name="Google Shape;871;p119"/>
          <p:cNvSpPr txBox="1"/>
          <p:nvPr>
            <p:ph idx="1" type="body"/>
          </p:nvPr>
        </p:nvSpPr>
        <p:spPr>
          <a:xfrm>
            <a:off x="152400" y="6035113"/>
            <a:ext cx="8229600" cy="5825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rPr b="0" i="0" lang="en" sz="1000" u="none" cap="none" strike="noStrike">
                <a:solidFill>
                  <a:srgbClr val="0000FF"/>
                </a:solidFill>
                <a:latin typeface="Arial"/>
                <a:ea typeface="Arial"/>
                <a:cs typeface="Arial"/>
                <a:sym typeface="Arial"/>
              </a:rPr>
              <a:t>http://www.google.co.in/url?sa=t&amp;rct=j&amp;q=&amp;esrc=s&amp;source=web&amp;cd=1&amp;cad=rja&amp;ved=0CCAQFjAA&amp;url=http%3A%2F%2Fwww.cpi.umist.ac.uk%2Feminent%2FConfidential%2Fmeeting%2FRigaMeeting%2FRiga%2520Workshop%2FMarch%252008%2520Jiri%2520Klemes.ppt&amp;ei=CGpdUMzoKsL3rQeN1YDICQ&amp;usg=AFQjCNHWPipjaJj_Uy4LGn57slZj3-fnZQ&amp;sig2=5FS9Tb5GfzED1S5-EDtHDg</a:t>
            </a:r>
            <a:endParaRPr/>
          </a:p>
        </p:txBody>
      </p:sp>
      <p:pic>
        <p:nvPicPr>
          <p:cNvPr id="872" name="Google Shape;872;p119"/>
          <p:cNvPicPr preferRelativeResize="0"/>
          <p:nvPr/>
        </p:nvPicPr>
        <p:blipFill rotWithShape="1">
          <a:blip r:embed="rId3">
            <a:alphaModFix/>
          </a:blip>
          <a:srcRect b="0" l="0" r="0" t="0"/>
          <a:stretch/>
        </p:blipFill>
        <p:spPr>
          <a:xfrm>
            <a:off x="152400" y="246417"/>
            <a:ext cx="4800679" cy="5843825"/>
          </a:xfrm>
          <a:prstGeom prst="rect">
            <a:avLst/>
          </a:prstGeom>
          <a:noFill/>
          <a:ln>
            <a:noFill/>
          </a:ln>
        </p:spPr>
      </p:pic>
      <p:pic>
        <p:nvPicPr>
          <p:cNvPr id="873" name="Google Shape;873;p119"/>
          <p:cNvPicPr preferRelativeResize="0"/>
          <p:nvPr/>
        </p:nvPicPr>
        <p:blipFill rotWithShape="1">
          <a:blip r:embed="rId4">
            <a:alphaModFix/>
          </a:blip>
          <a:srcRect b="0" l="0" r="0" t="0"/>
          <a:stretch/>
        </p:blipFill>
        <p:spPr>
          <a:xfrm>
            <a:off x="4384849" y="304800"/>
            <a:ext cx="4629139" cy="66389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20"/>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CHP</a:t>
            </a:r>
            <a:endParaRPr/>
          </a:p>
        </p:txBody>
      </p:sp>
      <p:sp>
        <p:nvSpPr>
          <p:cNvPr id="879" name="Google Shape;879;p120"/>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880" name="Google Shape;880;p120"/>
          <p:cNvSpPr txBox="1"/>
          <p:nvPr/>
        </p:nvSpPr>
        <p:spPr>
          <a:xfrm>
            <a:off x="278250" y="6156900"/>
            <a:ext cx="3000000" cy="60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http://www.epa.gov/chp/basic/methods.html</a:t>
            </a:r>
            <a:endParaRPr/>
          </a:p>
        </p:txBody>
      </p:sp>
      <p:pic>
        <p:nvPicPr>
          <p:cNvPr id="881" name="Google Shape;881;p120"/>
          <p:cNvPicPr preferRelativeResize="0"/>
          <p:nvPr/>
        </p:nvPicPr>
        <p:blipFill rotWithShape="1">
          <a:blip r:embed="rId3">
            <a:alphaModFix/>
          </a:blip>
          <a:srcRect b="0" l="0" r="0" t="0"/>
          <a:stretch/>
        </p:blipFill>
        <p:spPr>
          <a:xfrm>
            <a:off x="278250" y="1219200"/>
            <a:ext cx="8679799" cy="5543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21"/>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CHP</a:t>
            </a:r>
            <a:endParaRPr/>
          </a:p>
        </p:txBody>
      </p:sp>
      <p:sp>
        <p:nvSpPr>
          <p:cNvPr id="887" name="Google Shape;887;p121"/>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888" name="Google Shape;888;p121"/>
          <p:cNvPicPr preferRelativeResize="0"/>
          <p:nvPr/>
        </p:nvPicPr>
        <p:blipFill rotWithShape="1">
          <a:blip r:embed="rId3">
            <a:alphaModFix/>
          </a:blip>
          <a:srcRect b="0" l="0" r="0" t="0"/>
          <a:stretch/>
        </p:blipFill>
        <p:spPr>
          <a:xfrm>
            <a:off x="278250" y="1143000"/>
            <a:ext cx="8508925" cy="5391150"/>
          </a:xfrm>
          <a:prstGeom prst="rect">
            <a:avLst/>
          </a:prstGeom>
          <a:noFill/>
          <a:ln>
            <a:noFill/>
          </a:ln>
        </p:spPr>
      </p:pic>
      <p:sp>
        <p:nvSpPr>
          <p:cNvPr id="889" name="Google Shape;889;p121"/>
          <p:cNvSpPr txBox="1"/>
          <p:nvPr/>
        </p:nvSpPr>
        <p:spPr>
          <a:xfrm>
            <a:off x="212775" y="6383400"/>
            <a:ext cx="8229600" cy="474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http://www.mwm.net/mwm-chp-gas-engines-gensets-cogeneration/mwm-competencies/cogeneration-trigeneration-plants/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22"/>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Working of CHP</a:t>
            </a:r>
            <a:endParaRPr/>
          </a:p>
        </p:txBody>
      </p:sp>
      <p:sp>
        <p:nvSpPr>
          <p:cNvPr id="895" name="Google Shape;895;p122"/>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896" name="Google Shape;896;p122"/>
          <p:cNvPicPr preferRelativeResize="0"/>
          <p:nvPr/>
        </p:nvPicPr>
        <p:blipFill rotWithShape="1">
          <a:blip r:embed="rId3">
            <a:alphaModFix/>
          </a:blip>
          <a:srcRect b="0" l="0" r="0" t="0"/>
          <a:stretch/>
        </p:blipFill>
        <p:spPr>
          <a:xfrm>
            <a:off x="457200" y="1068675"/>
            <a:ext cx="7620000" cy="5391150"/>
          </a:xfrm>
          <a:prstGeom prst="rect">
            <a:avLst/>
          </a:prstGeom>
          <a:noFill/>
          <a:ln>
            <a:noFill/>
          </a:ln>
        </p:spPr>
      </p:pic>
      <p:sp>
        <p:nvSpPr>
          <p:cNvPr id="897" name="Google Shape;897;p122"/>
          <p:cNvSpPr txBox="1"/>
          <p:nvPr/>
        </p:nvSpPr>
        <p:spPr>
          <a:xfrm>
            <a:off x="0" y="6248400"/>
            <a:ext cx="7619999" cy="572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http://www.mwm.net/mwm-chp-gas-engines-gensets-cogeneration/mwm-competencies/cogeneration-trigeneration-plants/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3"/>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903" name="Google Shape;903;p12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904" name="Google Shape;904;p123"/>
          <p:cNvPicPr preferRelativeResize="0"/>
          <p:nvPr/>
        </p:nvPicPr>
        <p:blipFill rotWithShape="1">
          <a:blip r:embed="rId3">
            <a:alphaModFix/>
          </a:blip>
          <a:srcRect b="0" l="0" r="0" t="0"/>
          <a:stretch/>
        </p:blipFill>
        <p:spPr>
          <a:xfrm>
            <a:off x="824944" y="1652231"/>
            <a:ext cx="8161710" cy="4957513"/>
          </a:xfrm>
          <a:prstGeom prst="rect">
            <a:avLst/>
          </a:prstGeom>
          <a:noFill/>
          <a:ln>
            <a:noFill/>
          </a:ln>
        </p:spPr>
      </p:pic>
      <p:pic>
        <p:nvPicPr>
          <p:cNvPr id="905" name="Google Shape;905;p123"/>
          <p:cNvPicPr preferRelativeResize="0"/>
          <p:nvPr/>
        </p:nvPicPr>
        <p:blipFill rotWithShape="1">
          <a:blip r:embed="rId4">
            <a:alphaModFix/>
          </a:blip>
          <a:srcRect b="0" l="0" r="0" t="0"/>
          <a:stretch/>
        </p:blipFill>
        <p:spPr>
          <a:xfrm>
            <a:off x="53725" y="239296"/>
            <a:ext cx="3747324" cy="2471508"/>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911" name="Google Shape;911;p12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000" u="none" cap="none" strike="noStrike">
                <a:solidFill>
                  <a:schemeClr val="dk1"/>
                </a:solidFill>
                <a:latin typeface="Arial"/>
                <a:ea typeface="Arial"/>
                <a:cs typeface="Arial"/>
                <a:sym typeface="Arial"/>
              </a:rPr>
              <a:t>There are many ways to basically reduce our domestic energy use.</a:t>
            </a:r>
            <a:endParaRPr/>
          </a:p>
          <a:p>
            <a:pPr indent="0" lvl="0" marL="0" marR="0" rtl="0" algn="l">
              <a:lnSpc>
                <a:spcPct val="100000"/>
              </a:lnSpc>
              <a:spcBef>
                <a:spcPts val="0"/>
              </a:spcBef>
              <a:spcAft>
                <a:spcPts val="0"/>
              </a:spcAft>
              <a:buClr>
                <a:srgbClr val="0000FF"/>
              </a:buClr>
              <a:buFont typeface="Arial"/>
              <a:buNone/>
            </a:pPr>
            <a:r>
              <a:rPr b="0" i="0" lang="en" sz="3000" u="none" cap="none" strike="noStrike">
                <a:solidFill>
                  <a:srgbClr val="0000FF"/>
                </a:solidFill>
                <a:latin typeface="Arial"/>
                <a:ea typeface="Arial"/>
                <a:cs typeface="Arial"/>
                <a:sym typeface="Arial"/>
              </a:rPr>
              <a:t>One such is green roofs:</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Reduced building heat gain.</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Evaporative cooling</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Food production</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Carbon absorption</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Possibilities for greywater recycling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25"/>
          <p:cNvSpPr/>
          <p:nvPr/>
        </p:nvSpPr>
        <p:spPr>
          <a:xfrm>
            <a:off x="4038600" y="5887760"/>
            <a:ext cx="5105400"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s://www.google.co.in/search?es_sm=93&amp;biw=1024&amp;bih=462&amp;tbm=isch&amp;q=green+roof+house&amp;revid=96988145&amp;sa=X&amp;ei=j_gSVaq3JYPjuQS-0oHwBA&amp;ved=0CB4Q1QIoAA#imgrc=JyOGiVdf0bwmSM%253A%3BxVNV-gsZV1bN5M%3Bhttp%253A%252F%252Fwww.powerhousegrowers.com%252Fwp-content%252Fuploads%252F2014%252F02%252Fvilla-bio-spain-green-roof-home.jpg%3Bhttp%253A%252F%252Fwww.powerhousegrowers.com%252Fgreen-roofs-101-what-is-a-green-roof-and-what-does-it-do%252F%3B750%3B514</a:t>
            </a:r>
            <a:endParaRPr b="0" i="0" sz="800" u="none" cap="none" strike="noStrike">
              <a:solidFill>
                <a:srgbClr val="000000"/>
              </a:solidFill>
              <a:latin typeface="Arial"/>
              <a:ea typeface="Arial"/>
              <a:cs typeface="Arial"/>
              <a:sym typeface="Arial"/>
            </a:endParaRPr>
          </a:p>
        </p:txBody>
      </p:sp>
      <p:sp>
        <p:nvSpPr>
          <p:cNvPr id="917" name="Google Shape;917;p125"/>
          <p:cNvSpPr/>
          <p:nvPr/>
        </p:nvSpPr>
        <p:spPr>
          <a:xfrm>
            <a:off x="0" y="6103203"/>
            <a:ext cx="457200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s://www.google.co.in/search?es_sm=93&amp;biw=1024&amp;bih=462&amp;tbm=isch&amp;q=green+roofs+city&amp;revid=96988145&amp;sa=X&amp;ei=j_gSVaq3JYPjuQS-0oHwBA&amp;ved=0CCEQ1QIoAQ#imgdii=_&amp;imgrc=evlyO0nMmWjZZM%253A%3BFY8zA1TjpKbXyM%3Bhttp%253A%252F%252Fcdni.wired.co.uk%252F620x413%252Fa_c%252FBWF-00.jpg%3Bhttp%253A%252F%252Fwww.wired.co.uk%252Fnews%252Farchive%252F2012-01%252F04%252Fbeirut-wonder-forest%3B620%3B413</a:t>
            </a:r>
            <a:endParaRPr b="0" i="0" sz="800" u="none" cap="none" strike="noStrike">
              <a:solidFill>
                <a:srgbClr val="000000"/>
              </a:solidFill>
              <a:latin typeface="Arial"/>
              <a:ea typeface="Arial"/>
              <a:cs typeface="Arial"/>
              <a:sym typeface="Arial"/>
            </a:endParaRPr>
          </a:p>
        </p:txBody>
      </p:sp>
      <p:sp>
        <p:nvSpPr>
          <p:cNvPr id="918" name="Google Shape;918;p125"/>
          <p:cNvSpPr/>
          <p:nvPr/>
        </p:nvSpPr>
        <p:spPr>
          <a:xfrm>
            <a:off x="4572000" y="2133600"/>
            <a:ext cx="457200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s://www.google.co.in/search?es_sm=93&amp;biw=1024&amp;bih=462&amp;tbm=isch&amp;q=intensive+green+roofs&amp;revid=96988145&amp;sa=X&amp;ei=j_gSVaq3JYPjuQS-0oHwBA&amp;ved=0CCQQ1QIoAg#imgdii=_&amp;imgrc=uHeWo9iMQU22FM%253A%3BLTQDjMUyl5p9EM%3Bhttp%253A%252F%252Fgreengarage.ca%252Fimg%252Fexploded-layers.gif%3Bhttp%253A%252F%252Fgreengarage.ca%252Fgreenroofs%252Ffeatures.php%3B613%3B360</a:t>
            </a:r>
            <a:endParaRPr b="0" i="0" sz="800" u="none" cap="none" strike="noStrike">
              <a:solidFill>
                <a:srgbClr val="000000"/>
              </a:solidFill>
              <a:latin typeface="Arial"/>
              <a:ea typeface="Arial"/>
              <a:cs typeface="Arial"/>
              <a:sym typeface="Arial"/>
            </a:endParaRPr>
          </a:p>
        </p:txBody>
      </p:sp>
      <p:sp>
        <p:nvSpPr>
          <p:cNvPr id="919" name="Google Shape;919;p12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Green Roofs</a:t>
            </a:r>
            <a:endParaRPr b="1" i="0" sz="3600" u="none" cap="none" strike="noStrike">
              <a:solidFill>
                <a:srgbClr val="C73C39"/>
              </a:solidFill>
              <a:latin typeface="Arial"/>
              <a:ea typeface="Arial"/>
              <a:cs typeface="Arial"/>
              <a:sym typeface="Arial"/>
            </a:endParaRPr>
          </a:p>
        </p:txBody>
      </p:sp>
      <p:sp>
        <p:nvSpPr>
          <p:cNvPr id="920" name="Google Shape;920;p125"/>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descr="GreenRoof3.jpg" id="921" name="Google Shape;921;p125"/>
          <p:cNvPicPr preferRelativeResize="0"/>
          <p:nvPr/>
        </p:nvPicPr>
        <p:blipFill rotWithShape="1">
          <a:blip r:embed="rId3">
            <a:alphaModFix/>
          </a:blip>
          <a:srcRect b="0" l="0" r="0" t="0"/>
          <a:stretch/>
        </p:blipFill>
        <p:spPr>
          <a:xfrm>
            <a:off x="5029200" y="152400"/>
            <a:ext cx="4038600" cy="2370782"/>
          </a:xfrm>
          <a:prstGeom prst="rect">
            <a:avLst/>
          </a:prstGeom>
          <a:noFill/>
          <a:ln>
            <a:noFill/>
          </a:ln>
        </p:spPr>
      </p:pic>
      <p:pic>
        <p:nvPicPr>
          <p:cNvPr descr="GreenRoof1.jpg" id="922" name="Google Shape;922;p125"/>
          <p:cNvPicPr preferRelativeResize="0"/>
          <p:nvPr/>
        </p:nvPicPr>
        <p:blipFill rotWithShape="1">
          <a:blip r:embed="rId4">
            <a:alphaModFix/>
          </a:blip>
          <a:srcRect b="0" l="0" r="0" t="0"/>
          <a:stretch/>
        </p:blipFill>
        <p:spPr>
          <a:xfrm>
            <a:off x="3703895" y="2590800"/>
            <a:ext cx="5440106" cy="3733800"/>
          </a:xfrm>
          <a:prstGeom prst="rect">
            <a:avLst/>
          </a:prstGeom>
          <a:noFill/>
          <a:ln>
            <a:noFill/>
          </a:ln>
        </p:spPr>
      </p:pic>
      <p:pic>
        <p:nvPicPr>
          <p:cNvPr descr="GreenRoof2.jpg" id="923" name="Google Shape;923;p125"/>
          <p:cNvPicPr preferRelativeResize="0"/>
          <p:nvPr/>
        </p:nvPicPr>
        <p:blipFill rotWithShape="1">
          <a:blip r:embed="rId5">
            <a:alphaModFix/>
          </a:blip>
          <a:srcRect b="0" l="0" r="0" t="0"/>
          <a:stretch/>
        </p:blipFill>
        <p:spPr>
          <a:xfrm>
            <a:off x="457200" y="2057400"/>
            <a:ext cx="4007787" cy="2667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929" name="Google Shape;929;p126"/>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000" u="sng" cap="none" strike="noStrike">
                <a:solidFill>
                  <a:schemeClr val="hlink"/>
                </a:solidFill>
                <a:latin typeface="Arial"/>
                <a:ea typeface="Arial"/>
                <a:cs typeface="Arial"/>
                <a:sym typeface="Arial"/>
                <a:hlinkClick r:id="rId3"/>
              </a:rPr>
              <a:t>Earthships 101 part I</a:t>
            </a:r>
            <a:r>
              <a:rPr b="0" i="0" lang="en" sz="3000" u="none" cap="none" strike="noStrike">
                <a:solidFill>
                  <a:srgbClr val="0000FF"/>
                </a:solidFill>
                <a:latin typeface="Arial"/>
                <a:ea typeface="Arial"/>
                <a:cs typeface="Arial"/>
                <a:sym typeface="Arial"/>
              </a:rPr>
              <a:t> (5.21 min)</a:t>
            </a:r>
            <a:endParaRPr/>
          </a:p>
          <a:p>
            <a:pPr indent="0" lvl="0" marL="0" marR="0" rtl="0" algn="l">
              <a:lnSpc>
                <a:spcPct val="100000"/>
              </a:lnSpc>
              <a:spcBef>
                <a:spcPts val="0"/>
              </a:spcBef>
              <a:spcAft>
                <a:spcPts val="0"/>
              </a:spcAft>
              <a:buClr>
                <a:schemeClr val="dk1"/>
              </a:buClr>
              <a:buFont typeface="Arial"/>
              <a:buNone/>
            </a:pPr>
            <a:r>
              <a:rPr b="0" i="0" lang="en" sz="3000" u="sng" cap="none" strike="noStrike">
                <a:solidFill>
                  <a:schemeClr val="hlink"/>
                </a:solidFill>
                <a:latin typeface="Arial"/>
                <a:ea typeface="Arial"/>
                <a:cs typeface="Arial"/>
                <a:sym typeface="Arial"/>
                <a:hlinkClick r:id="rId4"/>
              </a:rPr>
              <a:t>Earthships 101 part II </a:t>
            </a:r>
            <a:r>
              <a:rPr b="0" i="0" lang="en" sz="3000" u="none" cap="none" strike="noStrike">
                <a:solidFill>
                  <a:srgbClr val="0000FF"/>
                </a:solidFill>
                <a:latin typeface="Arial"/>
                <a:ea typeface="Arial"/>
                <a:cs typeface="Arial"/>
                <a:sym typeface="Arial"/>
              </a:rPr>
              <a:t>(6.47min)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2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935" name="Google Shape;935;p12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0000FF"/>
              </a:buClr>
              <a:buSzPts val="2400"/>
              <a:buFont typeface="Arial"/>
              <a:buChar char="●"/>
            </a:pPr>
            <a:r>
              <a:rPr b="0" i="0" lang="en" sz="2800" u="none" cap="none" strike="noStrike">
                <a:solidFill>
                  <a:srgbClr val="0000FF"/>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28"/>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What Can Chemical Engineers Do?</a:t>
            </a:r>
            <a:endParaRPr/>
          </a:p>
        </p:txBody>
      </p:sp>
      <p:sp>
        <p:nvSpPr>
          <p:cNvPr id="941" name="Google Shape;941;p128"/>
          <p:cNvSpPr txBox="1"/>
          <p:nvPr>
            <p:ph idx="1" type="body"/>
          </p:nvPr>
        </p:nvSpPr>
        <p:spPr>
          <a:xfrm>
            <a:off x="457200" y="1075096"/>
            <a:ext cx="8262599" cy="5081699"/>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Industrial Symbiosis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Process Integration, Pinch Technology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Cogeneration: CHP, CCHP</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Heat Integration, Waste Heat Recovery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Pyrolysis: gasification, liquid fuel, biomass utilization, plastic waste-to-energy, etc.</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Biomethanation (biogas)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Biofuels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Green Chemistry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Plastics recycling</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Natural polymers and composites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Environmental remediation, Waste treatment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Why do we have a Global Energy Crisis?</a:t>
            </a:r>
            <a:endParaRPr/>
          </a:p>
        </p:txBody>
      </p:sp>
      <p:sp>
        <p:nvSpPr>
          <p:cNvPr id="123" name="Google Shape;123;p2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Humanity has a </a:t>
            </a:r>
            <a:r>
              <a:rPr b="1" i="0" lang="en" sz="2400" u="none" cap="none" strike="noStrike">
                <a:solidFill>
                  <a:schemeClr val="dk1"/>
                </a:solidFill>
                <a:latin typeface="Times New Roman"/>
                <a:ea typeface="Times New Roman"/>
                <a:cs typeface="Times New Roman"/>
                <a:sym typeface="Times New Roman"/>
              </a:rPr>
              <a:t>near total dependence on fossil fuels </a:t>
            </a:r>
            <a:r>
              <a:rPr b="0" i="0" lang="en" sz="2400" u="none" cap="none" strike="noStrike">
                <a:solidFill>
                  <a:schemeClr val="dk1"/>
                </a:solidFill>
                <a:latin typeface="Times New Roman"/>
                <a:ea typeface="Times New Roman"/>
                <a:cs typeface="Times New Roman"/>
                <a:sym typeface="Times New Roman"/>
              </a:rPr>
              <a:t>and other </a:t>
            </a:r>
            <a:r>
              <a:rPr b="1" i="1" lang="en" sz="2400" u="none" cap="none" strike="noStrike">
                <a:solidFill>
                  <a:schemeClr val="dk1"/>
                </a:solidFill>
                <a:latin typeface="Times New Roman"/>
                <a:ea typeface="Times New Roman"/>
                <a:cs typeface="Times New Roman"/>
                <a:sym typeface="Times New Roman"/>
              </a:rPr>
              <a:t>unsustainable energy sources</a:t>
            </a:r>
            <a:r>
              <a:rPr b="0" i="0" lang="en" sz="2400" u="none" cap="none" strike="noStrike">
                <a:solidFill>
                  <a:schemeClr val="dk1"/>
                </a:solidFill>
                <a:latin typeface="Times New Roman"/>
                <a:ea typeface="Times New Roman"/>
                <a:cs typeface="Times New Roman"/>
                <a:sym typeface="Times New Roman"/>
              </a:rPr>
              <a:t> for its needs.</a:t>
            </a:r>
            <a:endParaRPr/>
          </a:p>
          <a:p>
            <a:pPr indent="-406400" lvl="0" marL="457200" marR="0" rtl="0" algn="l">
              <a:lnSpc>
                <a:spcPct val="100000"/>
              </a:lnSpc>
              <a:spcBef>
                <a:spcPts val="480"/>
              </a:spcBef>
              <a:spcAft>
                <a:spcPts val="0"/>
              </a:spcAft>
              <a:buClr>
                <a:srgbClr val="073763"/>
              </a:buClr>
              <a:buSzPts val="3267"/>
              <a:buFont typeface="Arial"/>
              <a:buChar char="●"/>
            </a:pPr>
            <a:r>
              <a:rPr b="0" i="0" lang="en" sz="2400" u="none" cap="none" strike="noStrike">
                <a:solidFill>
                  <a:schemeClr val="dk1"/>
                </a:solidFill>
                <a:latin typeface="Times New Roman"/>
                <a:ea typeface="Times New Roman"/>
                <a:cs typeface="Times New Roman"/>
                <a:sym typeface="Times New Roman"/>
              </a:rPr>
              <a:t>Hence, energy use causes</a:t>
            </a:r>
            <a:r>
              <a:rPr b="0" i="0" lang="en" sz="2800" u="none" cap="none" strike="noStrike">
                <a:solidFill>
                  <a:srgbClr val="073763"/>
                </a:solidFill>
                <a:latin typeface="Times New Roman"/>
                <a:ea typeface="Times New Roman"/>
                <a:cs typeface="Times New Roman"/>
                <a:sym typeface="Times New Roman"/>
              </a:rPr>
              <a:t> </a:t>
            </a:r>
            <a:r>
              <a:rPr b="0" i="0" lang="en" sz="2400" u="none" cap="none" strike="noStrike">
                <a:solidFill>
                  <a:schemeClr val="dk1"/>
                </a:solidFill>
                <a:latin typeface="Times New Roman"/>
                <a:ea typeface="Times New Roman"/>
                <a:cs typeface="Times New Roman"/>
                <a:sym typeface="Times New Roman"/>
              </a:rPr>
              <a:t>irreversible damage to Earth’s ‘life support system’.</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Consequent global climate change, environmental pollution, health problems...</a:t>
            </a:r>
            <a:endParaRPr/>
          </a:p>
          <a:p>
            <a:pPr indent="-406400" lvl="0" marL="457200" marR="0" rtl="0" algn="l">
              <a:lnSpc>
                <a:spcPct val="100000"/>
              </a:lnSpc>
              <a:spcBef>
                <a:spcPts val="48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The known sources of energy incl. oil, gas, coal and nuclear fuel are exhaustible (some already severely depleted)</a:t>
            </a:r>
            <a:endParaRPr/>
          </a:p>
          <a:p>
            <a:pPr indent="-406400" lvl="0" marL="457200" marR="0" rtl="0" algn="l">
              <a:lnSpc>
                <a:spcPct val="100000"/>
              </a:lnSpc>
              <a:spcBef>
                <a:spcPts val="48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Energy consumption is increasing at an alarming rate—</a:t>
            </a:r>
            <a:r>
              <a:rPr b="0" i="1" lang="en" sz="2400" u="none" cap="none" strike="noStrike">
                <a:solidFill>
                  <a:schemeClr val="dk1"/>
                </a:solidFill>
                <a:latin typeface="Times New Roman"/>
                <a:ea typeface="Times New Roman"/>
                <a:cs typeface="Times New Roman"/>
                <a:sym typeface="Times New Roman"/>
              </a:rPr>
              <a:t>worsening the social and environmental impacts and accelerating depletion.</a:t>
            </a:r>
            <a:endParaRPr/>
          </a:p>
          <a:p>
            <a:pPr indent="-406400" lvl="0" marL="457200" marR="0" rtl="0" algn="l">
              <a:lnSpc>
                <a:spcPct val="100000"/>
              </a:lnSpc>
              <a:spcBef>
                <a:spcPts val="48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Shares of most renewable energy forms are presently very low; technological, commercial and policy barriers exist.</a:t>
            </a:r>
            <a:endParaRPr/>
          </a:p>
          <a:p>
            <a:pPr indent="0" lvl="0" marL="0" marR="0" rtl="0" algn="l">
              <a:lnSpc>
                <a:spcPct val="100000"/>
              </a:lnSpc>
              <a:spcBef>
                <a:spcPts val="480"/>
              </a:spcBef>
              <a:spcAft>
                <a:spcPts val="0"/>
              </a:spcAft>
              <a:buClr>
                <a:srgbClr val="073763"/>
              </a:buClr>
              <a:buFont typeface="Times New Roman"/>
              <a:buNone/>
            </a:pPr>
            <a:r>
              <a:rPr b="0" i="0" lang="en" sz="24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9"/>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What Can Mechanical Engineers Do?</a:t>
            </a:r>
            <a:endParaRPr/>
          </a:p>
        </p:txBody>
      </p:sp>
      <p:sp>
        <p:nvSpPr>
          <p:cNvPr id="947" name="Google Shape;947;p129"/>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Cogeneration: CHP, CCHP</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Heat Integration, Waste Heat Recovery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Industrial Symbiosis Networks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Automotive efficiency improvement</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Use engine waste heat for air conditioner (absorption chiller)</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Convert engine waste heat to electricity (thermoelectric devices) and change battery.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30"/>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What Can Materials Scientists Do?</a:t>
            </a:r>
            <a:endParaRPr/>
          </a:p>
        </p:txBody>
      </p:sp>
      <p:sp>
        <p:nvSpPr>
          <p:cNvPr id="953" name="Google Shape;953;p130"/>
          <p:cNvSpPr txBox="1"/>
          <p:nvPr>
            <p:ph idx="1" type="body"/>
          </p:nvPr>
        </p:nvSpPr>
        <p:spPr>
          <a:xfrm>
            <a:off x="457200" y="1066800"/>
            <a:ext cx="8386199"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Photovoltaics: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organic photovoltaics</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semiconductors, quantum dots, etc.</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Dyes, electrolytes,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LEDs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Nanostructured catalysts: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for degradation of toxics, gas-to-liquid,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Ultracapacitors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Sensors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Fuel Cells: membranes, catalysts, etc.</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Batteries: economical, high energy and power density, low toxic, rechargeable/refurbishable?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3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What Can Consumers Do?</a:t>
            </a:r>
            <a:endParaRPr/>
          </a:p>
        </p:txBody>
      </p:sp>
      <p:sp>
        <p:nvSpPr>
          <p:cNvPr id="960" name="Google Shape;960;p131"/>
          <p:cNvSpPr txBox="1"/>
          <p:nvPr>
            <p:ph idx="1" type="body"/>
          </p:nvPr>
        </p:nvSpPr>
        <p:spPr>
          <a:xfrm>
            <a:off x="304801" y="990600"/>
            <a:ext cx="8839199"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Minimize the purchase of new appliances and gadgets, clothes, and products. Repair and reuse old ones.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Avoid air conditioners. Prefer fans or desert coolers.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Minimize waste of electricity by turning of lights (CFL/LED) , fans and appliances, (unplug when not in use)</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Keep computer in shutdown or hibernate modes when not in use.</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Build an ecohouse: green materials and architecture, daylighting, passive heating/cooling concepts, integrated energy systems, rainwater harvesting, water recycling, dry composting toilets, backyard/terrace/balcony food gardens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3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What Can Consumers Do?</a:t>
            </a:r>
            <a:endParaRPr/>
          </a:p>
        </p:txBody>
      </p:sp>
      <p:sp>
        <p:nvSpPr>
          <p:cNvPr id="967" name="Google Shape;967;p132"/>
          <p:cNvSpPr txBox="1"/>
          <p:nvPr>
            <p:ph idx="1" type="body"/>
          </p:nvPr>
        </p:nvSpPr>
        <p:spPr>
          <a:xfrm>
            <a:off x="228600" y="1066800"/>
            <a:ext cx="86868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Walk or use bicycles for short distances and public transportation or two-wheelers for longer distances.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Avoid air travel and purchasing private cars.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Purchase essential products grown/produced in the 5, 50, 100 km radius. Low product miles and low embodied energy.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 Use cloth bags and old containers for shopping. Avoid disposable plastic bags.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Use reusable plates, cups and silverware. Avoid paper/plastic</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Calculate your carbon and ecological footprint and try to minimize it.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3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What Can Consumers Do?</a:t>
            </a:r>
            <a:endParaRPr/>
          </a:p>
        </p:txBody>
      </p:sp>
      <p:sp>
        <p:nvSpPr>
          <p:cNvPr id="974" name="Google Shape;974;p133"/>
          <p:cNvSpPr txBox="1"/>
          <p:nvPr>
            <p:ph idx="1" type="body"/>
          </p:nvPr>
        </p:nvSpPr>
        <p:spPr>
          <a:xfrm>
            <a:off x="304800" y="9906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Conserve LPG while cooking. </a:t>
            </a:r>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Use solar heaters to heat water. </a:t>
            </a:r>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Minimize the use of paper</a:t>
            </a:r>
            <a:endParaRPr/>
          </a:p>
          <a:p>
            <a:pPr indent="-342900" lvl="0" marL="342900" marR="0" rtl="0" algn="l">
              <a:lnSpc>
                <a:spcPct val="100000"/>
              </a:lnSpc>
              <a:spcBef>
                <a:spcPts val="640"/>
              </a:spcBef>
              <a:spcAft>
                <a:spcPts val="0"/>
              </a:spcAft>
              <a:buClr>
                <a:schemeClr val="dk1"/>
              </a:buClr>
              <a:buSzPts val="1781"/>
              <a:buFont typeface="Arial"/>
              <a:buChar char="●"/>
            </a:pPr>
            <a:r>
              <a:rPr b="0" i="0" lang="en" sz="3000" u="none" cap="none" strike="noStrike">
                <a:solidFill>
                  <a:schemeClr val="dk1"/>
                </a:solidFill>
                <a:latin typeface="Times New Roman"/>
                <a:ea typeface="Times New Roman"/>
                <a:cs typeface="Times New Roman"/>
                <a:sym typeface="Times New Roman"/>
              </a:rPr>
              <a:t>Adopt alternative medicines (e.g. homeopathy) for minor ailments (pharmaceutical industry consumes a lot of energy)</a:t>
            </a:r>
            <a:endParaRPr b="0" i="0" sz="30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Be vegetarian! Vegetarian food consumes far less water, energy and is better for your health!</a:t>
            </a:r>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Avoid processed foods.</a:t>
            </a:r>
            <a:endParaRPr/>
          </a:p>
          <a:p>
            <a:pPr indent="-228600" lvl="0" marL="342900" marR="0" rtl="0" algn="l">
              <a:lnSpc>
                <a:spcPct val="100000"/>
              </a:lnSpc>
              <a:spcBef>
                <a:spcPts val="64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129" name="Google Shape;129;p22"/>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130" name="Google Shape;130;p22"/>
          <p:cNvPicPr preferRelativeResize="0"/>
          <p:nvPr/>
        </p:nvPicPr>
        <p:blipFill rotWithShape="1">
          <a:blip r:embed="rId3">
            <a:alphaModFix/>
          </a:blip>
          <a:srcRect b="0" l="0" r="0" t="0"/>
          <a:stretch/>
        </p:blipFill>
        <p:spPr>
          <a:xfrm>
            <a:off x="46500" y="561949"/>
            <a:ext cx="8979325" cy="5715024"/>
          </a:xfrm>
          <a:prstGeom prst="rect">
            <a:avLst/>
          </a:prstGeom>
          <a:noFill/>
          <a:ln>
            <a:noFill/>
          </a:ln>
        </p:spPr>
      </p:pic>
      <p:sp>
        <p:nvSpPr>
          <p:cNvPr id="131" name="Google Shape;131;p22"/>
          <p:cNvSpPr txBox="1"/>
          <p:nvPr/>
        </p:nvSpPr>
        <p:spPr>
          <a:xfrm>
            <a:off x="2625875" y="6437150"/>
            <a:ext cx="6464399" cy="52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http://instituteforenergyresearch.org/analysis/statistical-review-of-world-energy-2013-viva-la-shale-revolucion/</a:t>
            </a:r>
            <a:endParaRPr/>
          </a:p>
        </p:txBody>
      </p:sp>
      <p:sp>
        <p:nvSpPr>
          <p:cNvPr id="132" name="Google Shape;132;p22"/>
          <p:cNvSpPr txBox="1"/>
          <p:nvPr/>
        </p:nvSpPr>
        <p:spPr>
          <a:xfrm>
            <a:off x="4921950" y="2216925"/>
            <a:ext cx="3790199"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Major Dependence on Fossil Fuels: 87%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India’s Energy Consumption</a:t>
            </a:r>
            <a:endParaRPr/>
          </a:p>
        </p:txBody>
      </p:sp>
      <p:sp>
        <p:nvSpPr>
          <p:cNvPr id="138" name="Google Shape;138;p23"/>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139" name="Google Shape;139;p23"/>
          <p:cNvPicPr preferRelativeResize="0"/>
          <p:nvPr/>
        </p:nvPicPr>
        <p:blipFill rotWithShape="1">
          <a:blip r:embed="rId3">
            <a:alphaModFix/>
          </a:blip>
          <a:srcRect b="14907" l="16981" r="18597" t="0"/>
          <a:stretch/>
        </p:blipFill>
        <p:spPr>
          <a:xfrm>
            <a:off x="4444750" y="2976875"/>
            <a:ext cx="4645549" cy="3591024"/>
          </a:xfrm>
          <a:prstGeom prst="rect">
            <a:avLst/>
          </a:prstGeom>
          <a:noFill/>
          <a:ln>
            <a:noFill/>
          </a:ln>
        </p:spPr>
      </p:pic>
      <p:pic>
        <p:nvPicPr>
          <p:cNvPr id="140" name="Google Shape;140;p23"/>
          <p:cNvPicPr preferRelativeResize="0"/>
          <p:nvPr/>
        </p:nvPicPr>
        <p:blipFill rotWithShape="1">
          <a:blip r:embed="rId4">
            <a:alphaModFix/>
          </a:blip>
          <a:srcRect b="15340" l="17610" r="18212" t="0"/>
          <a:stretch/>
        </p:blipFill>
        <p:spPr>
          <a:xfrm>
            <a:off x="46500" y="985200"/>
            <a:ext cx="4493674" cy="3665475"/>
          </a:xfrm>
          <a:prstGeom prst="rect">
            <a:avLst/>
          </a:prstGeom>
          <a:noFill/>
          <a:ln>
            <a:noFill/>
          </a:ln>
        </p:spPr>
      </p:pic>
      <p:sp>
        <p:nvSpPr>
          <p:cNvPr id="141" name="Google Shape;141;p23"/>
          <p:cNvSpPr txBox="1"/>
          <p:nvPr/>
        </p:nvSpPr>
        <p:spPr>
          <a:xfrm>
            <a:off x="0" y="6285975"/>
            <a:ext cx="3000000" cy="52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http://en.wikipedia.org/wiki/Energy_policy_of_India#Power_Generation_capacity_in_India</a:t>
            </a:r>
            <a:endParaRPr/>
          </a:p>
        </p:txBody>
      </p:sp>
      <p:sp>
        <p:nvSpPr>
          <p:cNvPr id="142" name="Google Shape;142;p23"/>
          <p:cNvSpPr txBox="1"/>
          <p:nvPr/>
        </p:nvSpPr>
        <p:spPr>
          <a:xfrm>
            <a:off x="4034225" y="1235275"/>
            <a:ext cx="3790199"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Major Dependence on Fossil Fuels: 91%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Electricity in India</a:t>
            </a:r>
            <a:endParaRPr/>
          </a:p>
        </p:txBody>
      </p:sp>
      <p:sp>
        <p:nvSpPr>
          <p:cNvPr id="148" name="Google Shape;148;p2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Overall electrification rate: 64.5%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35.5% of the population without access to electricity.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Urban: access to electricity is 93.1% (2008).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Rural: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80% of Indian villages have an electricity line</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52.5% of rural households have access to electricity. </a:t>
            </a:r>
            <a:endParaRPr/>
          </a:p>
        </p:txBody>
      </p:sp>
      <p:sp>
        <p:nvSpPr>
          <p:cNvPr id="149" name="Google Shape;149;p24"/>
          <p:cNvSpPr txBox="1"/>
          <p:nvPr/>
        </p:nvSpPr>
        <p:spPr>
          <a:xfrm>
            <a:off x="76200" y="6486150"/>
            <a:ext cx="4748999" cy="3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http://en.wikipedia.org/wiki/Electricity_sector_in_India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India’s Electricity Use</a:t>
            </a:r>
            <a:endParaRPr/>
          </a:p>
        </p:txBody>
      </p:sp>
      <p:sp>
        <p:nvSpPr>
          <p:cNvPr id="155" name="Google Shape;155;p25"/>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156" name="Google Shape;156;p25"/>
          <p:cNvPicPr preferRelativeResize="0"/>
          <p:nvPr/>
        </p:nvPicPr>
        <p:blipFill rotWithShape="1">
          <a:blip r:embed="rId3">
            <a:alphaModFix/>
          </a:blip>
          <a:srcRect b="14753" l="17616" r="23970" t="14893"/>
          <a:stretch/>
        </p:blipFill>
        <p:spPr>
          <a:xfrm>
            <a:off x="381000" y="1102875"/>
            <a:ext cx="8007049" cy="5706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India Electricity Deficit</a:t>
            </a:r>
            <a:endParaRPr/>
          </a:p>
        </p:txBody>
      </p:sp>
      <p:sp>
        <p:nvSpPr>
          <p:cNvPr id="162" name="Google Shape;162;p26"/>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2800" u="none" cap="none" strike="noStrike">
                <a:solidFill>
                  <a:srgbClr val="073763"/>
                </a:solidFill>
                <a:latin typeface="Arial"/>
                <a:ea typeface="Arial"/>
                <a:cs typeface="Arial"/>
                <a:sym typeface="Arial"/>
              </a:rPr>
              <a:t>For 2014–15</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Installed capacity of 258.7 GW (Jan 2014).</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Avg. base load energy deficit = 5.1%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12% in 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17.4% in NE)</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Peaking shortage =  2%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22.2% in 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12% in NE </a:t>
            </a:r>
            <a:endParaRPr/>
          </a:p>
        </p:txBody>
      </p:sp>
      <p:sp>
        <p:nvSpPr>
          <p:cNvPr id="163" name="Google Shape;163;p26"/>
          <p:cNvSpPr txBox="1"/>
          <p:nvPr/>
        </p:nvSpPr>
        <p:spPr>
          <a:xfrm>
            <a:off x="307300" y="6460075"/>
            <a:ext cx="4232099" cy="2600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http://en.wikipedia.org/wiki/Electricity_sector_in_India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3">
            <a:alphaModFix/>
          </a:blip>
          <a:srcRect b="0" l="0" r="13344" t="8012"/>
          <a:stretch/>
        </p:blipFill>
        <p:spPr>
          <a:xfrm>
            <a:off x="76200" y="962575"/>
            <a:ext cx="8937899" cy="5872049"/>
          </a:xfrm>
          <a:prstGeom prst="rect">
            <a:avLst/>
          </a:prstGeom>
          <a:noFill/>
          <a:ln>
            <a:noFill/>
          </a:ln>
        </p:spPr>
      </p:pic>
      <p:sp>
        <p:nvSpPr>
          <p:cNvPr id="169" name="Google Shape;169;p2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Rising Demand</a:t>
            </a:r>
            <a:endParaRPr/>
          </a:p>
        </p:txBody>
      </p:sp>
      <p:sp>
        <p:nvSpPr>
          <p:cNvPr id="170" name="Google Shape;170;p27"/>
          <p:cNvSpPr txBox="1"/>
          <p:nvPr/>
        </p:nvSpPr>
        <p:spPr>
          <a:xfrm>
            <a:off x="111500" y="6481250"/>
            <a:ext cx="6664800" cy="2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http://www.indexmundi.com/energy.aspx?country=in&amp;product=total-primary-energy&amp;graph=consumption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Depleting Sources</a:t>
            </a:r>
            <a:endParaRPr/>
          </a:p>
        </p:txBody>
      </p:sp>
      <p:sp>
        <p:nvSpPr>
          <p:cNvPr id="176" name="Google Shape;176;p28"/>
          <p:cNvSpPr txBox="1"/>
          <p:nvPr>
            <p:ph idx="1" type="body"/>
          </p:nvPr>
        </p:nvSpPr>
        <p:spPr>
          <a:xfrm>
            <a:off x="46500" y="8328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Fossil Fuels (oil, coal, gas):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Non-renewable.</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Oil depleting rapidly. Peak oil</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Coal: Mining is leading to deforestation and habitat loss.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Nuclear: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Uranium depleting rapidly</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Thorium will last somewhat longer</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Reprocessing can “create” fuel and make it last much longer.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Fusion technology is still distant.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Hydropower: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Most major river systems have been dammed.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Additional major projects might not be possible due to limited resource and pressure from activists. </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1"/>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54" name="Google Shape;54;p11"/>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idx="4294967295"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But we cannot even consume all the remaining fossil fuels.</a:t>
            </a:r>
            <a:endParaRP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The socio-environmental costs of exhausting all the fossil reserves are extremely serious...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200" u="none" cap="none" strike="noStrike">
                <a:solidFill>
                  <a:srgbClr val="1105B1"/>
                </a:solidFill>
                <a:latin typeface="Arial"/>
                <a:ea typeface="Arial"/>
                <a:cs typeface="Arial"/>
                <a:sym typeface="Arial"/>
              </a:rPr>
              <a:t>Risks and Costs of Energy Sources</a:t>
            </a:r>
            <a:endParaRPr/>
          </a:p>
        </p:txBody>
      </p:sp>
      <p:sp>
        <p:nvSpPr>
          <p:cNvPr id="187" name="Google Shape;187;p3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Fossil Fuels (oil, coal, gas):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Greenhouse Gas Emissions, Climate change.</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Pollution of air, land and water.</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Nuclear: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Major accidents, minor accidental releases of radioactive materials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Nuclear waste problem.</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Unaccounted costs of decommissioning and cleanup.</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Hydropower: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Large land submergence, loss of habitat,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Disruption of riverine ecosystems and floodplain agriculture,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Uncompensated oustees, major public agitations.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An Overwiew of Fossil fuels </a:t>
            </a:r>
            <a:endParaRPr/>
          </a:p>
        </p:txBody>
      </p:sp>
      <p:sp>
        <p:nvSpPr>
          <p:cNvPr id="194" name="Google Shape;194;p3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Fossil fuels are hydrocarbons that may be used as a fuel found within the top layer of the Earth’s crust.</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Coal, oil and gas are called "fossil fuels" because they have been formed from the organic remains of prehistoric plants and animals</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Coal is crushed to a fine dust and burnt.</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Oil and gas can be burnt directly.  </a:t>
            </a:r>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How it works</a:t>
            </a:r>
            <a:endParaRPr/>
          </a:p>
        </p:txBody>
      </p:sp>
      <p:sp>
        <p:nvSpPr>
          <p:cNvPr id="201" name="Google Shape;201;p3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02" name="Google Shape;202;p32"/>
          <p:cNvPicPr preferRelativeResize="0"/>
          <p:nvPr/>
        </p:nvPicPr>
        <p:blipFill rotWithShape="1">
          <a:blip r:embed="rId3">
            <a:alphaModFix/>
          </a:blip>
          <a:srcRect b="0" l="0" r="0" t="0"/>
          <a:stretch/>
        </p:blipFill>
        <p:spPr>
          <a:xfrm>
            <a:off x="161925" y="1333499"/>
            <a:ext cx="8820150" cy="502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Advantages of Fossil Fuels</a:t>
            </a:r>
            <a:endParaRPr/>
          </a:p>
        </p:txBody>
      </p:sp>
      <p:sp>
        <p:nvSpPr>
          <p:cNvPr id="209" name="Google Shape;209;p33"/>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Very large amounts of electricity can be generated in one place using coal, fairly cheaply. </a:t>
            </a:r>
            <a:endParaRPr/>
          </a:p>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Transporting oil and gas to the power stations is easy. </a:t>
            </a:r>
            <a:endParaRPr/>
          </a:p>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Gas-fired power stations are very efficient. </a:t>
            </a:r>
            <a:endParaRPr/>
          </a:p>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A fossil-fuelled power station can be built almost anywhere, so long as you can get large quantities of fuel to it</a:t>
            </a:r>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Petroleum and natural gas—oil wells</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Coal—mining</a:t>
            </a:r>
            <a:endParaRPr/>
          </a:p>
        </p:txBody>
      </p:sp>
      <p:sp>
        <p:nvSpPr>
          <p:cNvPr id="216" name="Google Shape;216;p3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How do we get fossil fuels?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Crude oil (called "petroleum") is easier to get out of the ground than coal, as it can flow along pipes. This also makes it cheaper to transport</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Natural gas provides around 20% of the world's consumption of energy, and as well as being burnt in power stations, is used by many people to heat their homes.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It is easy to transport along pipes, and gas power stations produce comparatively </a:t>
            </a:r>
            <a:r>
              <a:rPr b="1" i="0" lang="en" sz="2800" u="none" cap="none" strike="noStrike">
                <a:solidFill>
                  <a:schemeClr val="dk1"/>
                </a:solidFill>
                <a:latin typeface="Arial"/>
                <a:ea typeface="Arial"/>
                <a:cs typeface="Arial"/>
                <a:sym typeface="Arial"/>
              </a:rPr>
              <a:t>little pollution</a:t>
            </a:r>
            <a:endParaRPr/>
          </a:p>
        </p:txBody>
      </p:sp>
      <p:sp>
        <p:nvSpPr>
          <p:cNvPr id="223" name="Google Shape;223;p35"/>
          <p:cNvSpPr txBox="1"/>
          <p:nvPr>
            <p:ph type="title"/>
          </p:nvPr>
        </p:nvSpPr>
        <p:spPr>
          <a:xfrm>
            <a:off x="220250" y="122250"/>
            <a:ext cx="8923750"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Petroleum and Natural Gas Extraction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6200" y="3810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Petroleum and Natural Gas Extraction</a:t>
            </a:r>
            <a:endParaRPr/>
          </a:p>
        </p:txBody>
      </p:sp>
      <p:sp>
        <p:nvSpPr>
          <p:cNvPr id="230" name="Google Shape;230;p36"/>
          <p:cNvSpPr txBox="1"/>
          <p:nvPr>
            <p:ph idx="1" type="body"/>
          </p:nvPr>
        </p:nvSpPr>
        <p:spPr>
          <a:xfrm>
            <a:off x="3962400" y="4724400"/>
            <a:ext cx="5029199" cy="152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Arial"/>
                <a:ea typeface="Arial"/>
                <a:cs typeface="Arial"/>
                <a:sym typeface="Arial"/>
              </a:rPr>
              <a:t>an average well in the US produces only 11 barrels / day </a:t>
            </a:r>
            <a:endParaRPr/>
          </a:p>
          <a:p>
            <a:pPr indent="-342900" lvl="0" marL="342900" marR="0" rtl="0" algn="l">
              <a:lnSpc>
                <a:spcPct val="100000"/>
              </a:lnSpc>
              <a:spcBef>
                <a:spcPts val="1200"/>
              </a:spcBef>
              <a:spcAft>
                <a:spcPts val="0"/>
              </a:spcAft>
              <a:buClr>
                <a:schemeClr val="dk1"/>
              </a:buClr>
              <a:buSzPts val="1450"/>
              <a:buFont typeface="Arial"/>
              <a:buChar char="●"/>
            </a:pPr>
            <a:r>
              <a:rPr b="0" i="0" lang="en" sz="2400" u="none" cap="none" strike="noStrike">
                <a:solidFill>
                  <a:schemeClr val="dk1"/>
                </a:solidFill>
                <a:latin typeface="Arial"/>
                <a:ea typeface="Arial"/>
                <a:cs typeface="Arial"/>
                <a:sym typeface="Arial"/>
              </a:rPr>
              <a:t> In Saudi Arabia an average produces 9600 barrels /day well </a:t>
            </a:r>
            <a:endParaRPr/>
          </a:p>
        </p:txBody>
      </p:sp>
      <p:pic>
        <p:nvPicPr>
          <p:cNvPr id="231" name="Google Shape;231;p36"/>
          <p:cNvPicPr preferRelativeResize="0"/>
          <p:nvPr/>
        </p:nvPicPr>
        <p:blipFill rotWithShape="1">
          <a:blip r:embed="rId3">
            <a:alphaModFix/>
          </a:blip>
          <a:srcRect b="0" l="0" r="0" t="0"/>
          <a:stretch/>
        </p:blipFill>
        <p:spPr>
          <a:xfrm>
            <a:off x="4648200" y="1219200"/>
            <a:ext cx="3810000" cy="3581399"/>
          </a:xfrm>
          <a:prstGeom prst="rect">
            <a:avLst/>
          </a:prstGeom>
          <a:noFill/>
          <a:ln>
            <a:noFill/>
          </a:ln>
        </p:spPr>
      </p:pic>
      <p:pic>
        <p:nvPicPr>
          <p:cNvPr id="232" name="Google Shape;232;p36"/>
          <p:cNvPicPr preferRelativeResize="0"/>
          <p:nvPr/>
        </p:nvPicPr>
        <p:blipFill rotWithShape="1">
          <a:blip r:embed="rId4">
            <a:alphaModFix/>
          </a:blip>
          <a:srcRect b="0" l="0" r="0" t="0"/>
          <a:stretch/>
        </p:blipFill>
        <p:spPr>
          <a:xfrm>
            <a:off x="304800" y="1600200"/>
            <a:ext cx="3405187" cy="4952999"/>
          </a:xfrm>
          <a:prstGeom prst="rect">
            <a:avLst/>
          </a:prstGeom>
          <a:noFill/>
          <a:ln>
            <a:noFill/>
          </a:ln>
        </p:spPr>
      </p:pic>
      <p:sp>
        <p:nvSpPr>
          <p:cNvPr id="233" name="Google Shape;233;p36"/>
          <p:cNvSpPr/>
          <p:nvPr/>
        </p:nvSpPr>
        <p:spPr>
          <a:xfrm>
            <a:off x="304800" y="1524000"/>
            <a:ext cx="2895600" cy="1016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Font typeface="Arial"/>
              <a:buNone/>
            </a:pPr>
            <a:r>
              <a:rPr b="0" i="0" lang="en" sz="2400" u="none" cap="none" strike="noStrike">
                <a:solidFill>
                  <a:srgbClr val="FFFF00"/>
                </a:solidFill>
                <a:latin typeface="Arial"/>
                <a:ea typeface="Arial"/>
                <a:cs typeface="Arial"/>
                <a:sym typeface="Arial"/>
              </a:rPr>
              <a:t>Oil Drilling Platform</a:t>
            </a:r>
            <a:endParaRPr/>
          </a:p>
          <a:p>
            <a:pPr indent="0" lvl="0" marL="0" marR="0" rtl="0" algn="l">
              <a:lnSpc>
                <a:spcPct val="100000"/>
              </a:lnSpc>
              <a:spcBef>
                <a:spcPts val="1200"/>
              </a:spcBef>
              <a:spcAft>
                <a:spcPts val="0"/>
              </a:spcAft>
              <a:buClr>
                <a:srgbClr val="FFFF00"/>
              </a:buClr>
              <a:buFont typeface="Arial"/>
              <a:buNone/>
            </a:pPr>
            <a:r>
              <a:rPr b="0" i="0" lang="en" sz="2400" u="none" cap="none" strike="noStrike">
                <a:solidFill>
                  <a:srgbClr val="FFFF00"/>
                </a:solidFill>
                <a:latin typeface="Arial"/>
                <a:ea typeface="Arial"/>
                <a:cs typeface="Arial"/>
                <a:sym typeface="Arial"/>
              </a:rPr>
              <a:t>Cook Inlet, Alaska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37"/>
          <p:cNvPicPr preferRelativeResize="0"/>
          <p:nvPr/>
        </p:nvPicPr>
        <p:blipFill rotWithShape="1">
          <a:blip r:embed="rId3">
            <a:alphaModFix/>
          </a:blip>
          <a:srcRect b="0" l="0" r="0" t="0"/>
          <a:stretch/>
        </p:blipFill>
        <p:spPr>
          <a:xfrm>
            <a:off x="762000" y="228600"/>
            <a:ext cx="7696200" cy="65865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246" name="Google Shape;246;p3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247" name="Google Shape;247;p38"/>
          <p:cNvSpPr txBox="1"/>
          <p:nvPr>
            <p:ph idx="10" type="dt"/>
          </p:nvPr>
        </p:nvSpPr>
        <p:spPr>
          <a:xfrm>
            <a:off x="685800" y="6477000"/>
            <a:ext cx="19049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6600"/>
              </a:buClr>
              <a:buFont typeface="Times New Roman"/>
              <a:buNone/>
            </a:pPr>
            <a:r>
              <a:rPr b="1" i="0" lang="en" sz="1400" u="none" cap="none" strike="noStrike">
                <a:solidFill>
                  <a:srgbClr val="FF6600"/>
                </a:solidFill>
                <a:latin typeface="Times New Roman"/>
                <a:ea typeface="Times New Roman"/>
                <a:cs typeface="Times New Roman"/>
                <a:sym typeface="Times New Roman"/>
              </a:rPr>
              <a:t>Tue, July 24, 2008</a:t>
            </a:r>
            <a:endParaRPr/>
          </a:p>
        </p:txBody>
      </p:sp>
      <p:sp>
        <p:nvSpPr>
          <p:cNvPr id="248" name="Google Shape;248;p38"/>
          <p:cNvSpPr txBox="1"/>
          <p:nvPr>
            <p:ph idx="11" type="ftr"/>
          </p:nvPr>
        </p:nvSpPr>
        <p:spPr>
          <a:xfrm>
            <a:off x="2590800" y="6434137"/>
            <a:ext cx="3657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Times New Roman"/>
              <a:buNone/>
            </a:pPr>
            <a:r>
              <a:rPr b="1" i="1" lang="en" sz="1600" u="none" cap="none" strike="noStrike">
                <a:solidFill>
                  <a:srgbClr val="CC0000"/>
                </a:solidFill>
                <a:latin typeface="Times New Roman"/>
                <a:ea typeface="Times New Roman"/>
                <a:cs typeface="Times New Roman"/>
                <a:sym typeface="Times New Roman"/>
              </a:rPr>
              <a:t>AM220 Lecture 6</a:t>
            </a:r>
            <a:endParaRPr/>
          </a:p>
        </p:txBody>
      </p:sp>
      <p:pic>
        <p:nvPicPr>
          <p:cNvPr id="249" name="Google Shape;249;p38"/>
          <p:cNvPicPr preferRelativeResize="0"/>
          <p:nvPr/>
        </p:nvPicPr>
        <p:blipFill rotWithShape="1">
          <a:blip r:embed="rId3">
            <a:alphaModFix/>
          </a:blip>
          <a:srcRect b="0" l="0" r="0" t="0"/>
          <a:stretch/>
        </p:blipFill>
        <p:spPr>
          <a:xfrm>
            <a:off x="76200" y="76200"/>
            <a:ext cx="8990013" cy="6629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Energy units</a:t>
            </a:r>
            <a:endParaRPr/>
          </a:p>
        </p:txBody>
      </p:sp>
      <p:sp>
        <p:nvSpPr>
          <p:cNvPr id="61" name="Google Shape;61;p12"/>
          <p:cNvSpPr txBox="1"/>
          <p:nvPr>
            <p:ph idx="1" type="body"/>
          </p:nvPr>
        </p:nvSpPr>
        <p:spPr>
          <a:xfrm>
            <a:off x="381000" y="1676400"/>
            <a:ext cx="8458200" cy="4267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joule (J) = one Newton applied over a distance of one meter (= 1 kg m</a:t>
            </a:r>
            <a:r>
              <a:rPr b="0" baseline="30000" i="0" lang="en" sz="2400" u="none" cap="none" strike="noStrike">
                <a:solidFill>
                  <a:schemeClr val="dk1"/>
                </a:solidFill>
                <a:latin typeface="Times New Roman"/>
                <a:ea typeface="Times New Roman"/>
                <a:cs typeface="Times New Roman"/>
                <a:sym typeface="Times New Roman"/>
              </a:rPr>
              <a:t>2</a:t>
            </a:r>
            <a:r>
              <a:rPr b="0" i="0" lang="en" sz="2400" u="none" cap="none" strike="noStrike">
                <a:solidFill>
                  <a:schemeClr val="dk1"/>
                </a:solidFill>
                <a:latin typeface="Times New Roman"/>
                <a:ea typeface="Times New Roman"/>
                <a:cs typeface="Times New Roman"/>
                <a:sym typeface="Times New Roman"/>
              </a:rPr>
              <a:t>/s</a:t>
            </a:r>
            <a:r>
              <a:rPr b="0" baseline="30000" i="0" lang="en" sz="2400" u="none" cap="none" strike="noStrike">
                <a:solidFill>
                  <a:schemeClr val="dk1"/>
                </a:solidFill>
                <a:latin typeface="Times New Roman"/>
                <a:ea typeface="Times New Roman"/>
                <a:cs typeface="Times New Roman"/>
                <a:sym typeface="Times New Roman"/>
              </a:rPr>
              <a:t>2</a:t>
            </a:r>
            <a:r>
              <a:rPr b="0" i="0" lang="en" sz="24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joule = 0.239 calories (cal)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calorie = 4.187 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gigajoule (GJ) = 10</a:t>
            </a:r>
            <a:r>
              <a:rPr b="0" baseline="30000" i="0" lang="en" sz="2400" u="none" cap="none" strike="noStrike">
                <a:solidFill>
                  <a:schemeClr val="dk1"/>
                </a:solidFill>
                <a:latin typeface="Times New Roman"/>
                <a:ea typeface="Times New Roman"/>
                <a:cs typeface="Times New Roman"/>
                <a:sym typeface="Times New Roman"/>
              </a:rPr>
              <a:t>9</a:t>
            </a:r>
            <a:r>
              <a:rPr b="0" i="0" lang="en" sz="2400" u="none" cap="none" strike="noStrike">
                <a:solidFill>
                  <a:schemeClr val="dk1"/>
                </a:solidFill>
                <a:latin typeface="Times New Roman"/>
                <a:ea typeface="Times New Roman"/>
                <a:cs typeface="Times New Roman"/>
                <a:sym typeface="Times New Roman"/>
              </a:rPr>
              <a:t> joules = 0.948 million Btu = 239 million calories = 278 kWh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British thermal unit (Btu) = 1055 joules (1.055 kJ)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Quad = One quadrillion Btu (10</a:t>
            </a:r>
            <a:r>
              <a:rPr b="0" baseline="30000" i="0" lang="en" sz="2400" u="none" cap="none" strike="noStrike">
                <a:solidFill>
                  <a:schemeClr val="dk1"/>
                </a:solidFill>
                <a:latin typeface="Times New Roman"/>
                <a:ea typeface="Times New Roman"/>
                <a:cs typeface="Times New Roman"/>
                <a:sym typeface="Times New Roman"/>
              </a:rPr>
              <a:t>15</a:t>
            </a:r>
            <a:r>
              <a:rPr b="0" i="0" lang="en" sz="2400" u="none" cap="none" strike="noStrike">
                <a:solidFill>
                  <a:schemeClr val="dk1"/>
                </a:solidFill>
                <a:latin typeface="Times New Roman"/>
                <a:ea typeface="Times New Roman"/>
                <a:cs typeface="Times New Roman"/>
                <a:sym typeface="Times New Roman"/>
              </a:rPr>
              <a:t> Btu) = 1.055 exajoules (EJ), or approximately 172 million barrels of oil equivalent (boe)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1000 Btu/lb = 2.33 gigajoules per tonne (GJ/t)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1000 Btu/US gallon = 0.279 megajoules per liter (MJ/l)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609600" y="1524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Massive Increase in Fossil Fuel Use and CO</a:t>
            </a:r>
            <a:r>
              <a:rPr b="1" baseline="-25000" i="0" lang="en" sz="4000" u="none" cap="none" strike="noStrike">
                <a:solidFill>
                  <a:srgbClr val="800000"/>
                </a:solidFill>
                <a:latin typeface="Times New Roman"/>
                <a:ea typeface="Times New Roman"/>
                <a:cs typeface="Times New Roman"/>
                <a:sym typeface="Times New Roman"/>
              </a:rPr>
              <a:t>2</a:t>
            </a:r>
            <a:r>
              <a:rPr b="1" i="0" lang="en" sz="4000" u="none" cap="none" strike="noStrike">
                <a:solidFill>
                  <a:srgbClr val="800000"/>
                </a:solidFill>
                <a:latin typeface="Times New Roman"/>
                <a:ea typeface="Times New Roman"/>
                <a:cs typeface="Times New Roman"/>
                <a:sym typeface="Times New Roman"/>
              </a:rPr>
              <a:t> emissions. </a:t>
            </a:r>
            <a:endParaRPr/>
          </a:p>
        </p:txBody>
      </p:sp>
      <p:sp>
        <p:nvSpPr>
          <p:cNvPr id="256" name="Google Shape;256;p39"/>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57" name="Google Shape;257;p39"/>
          <p:cNvPicPr preferRelativeResize="0"/>
          <p:nvPr/>
        </p:nvPicPr>
        <p:blipFill rotWithShape="1">
          <a:blip r:embed="rId3">
            <a:alphaModFix/>
          </a:blip>
          <a:srcRect b="0" l="0" r="0" t="0"/>
          <a:stretch/>
        </p:blipFill>
        <p:spPr>
          <a:xfrm>
            <a:off x="720725" y="1447800"/>
            <a:ext cx="7813675" cy="54101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264" name="Google Shape;264;p4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265" name="Google Shape;265;p40"/>
          <p:cNvSpPr txBox="1"/>
          <p:nvPr>
            <p:ph idx="10" type="dt"/>
          </p:nvPr>
        </p:nvSpPr>
        <p:spPr>
          <a:xfrm>
            <a:off x="685800" y="6477000"/>
            <a:ext cx="19049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6600"/>
              </a:buClr>
              <a:buFont typeface="Times New Roman"/>
              <a:buNone/>
            </a:pPr>
            <a:r>
              <a:rPr b="1" i="0" lang="en" sz="1400" u="none" cap="none" strike="noStrike">
                <a:solidFill>
                  <a:srgbClr val="FF6600"/>
                </a:solidFill>
                <a:latin typeface="Times New Roman"/>
                <a:ea typeface="Times New Roman"/>
                <a:cs typeface="Times New Roman"/>
                <a:sym typeface="Times New Roman"/>
              </a:rPr>
              <a:t>Tue, July 24, 2008</a:t>
            </a:r>
            <a:endParaRPr/>
          </a:p>
        </p:txBody>
      </p:sp>
      <p:sp>
        <p:nvSpPr>
          <p:cNvPr id="266" name="Google Shape;266;p40"/>
          <p:cNvSpPr txBox="1"/>
          <p:nvPr>
            <p:ph idx="11" type="ftr"/>
          </p:nvPr>
        </p:nvSpPr>
        <p:spPr>
          <a:xfrm>
            <a:off x="2590800" y="6434137"/>
            <a:ext cx="3657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Times New Roman"/>
              <a:buNone/>
            </a:pPr>
            <a:r>
              <a:rPr b="1" i="1" lang="en" sz="1600" u="none" cap="none" strike="noStrike">
                <a:solidFill>
                  <a:srgbClr val="CC0000"/>
                </a:solidFill>
                <a:latin typeface="Times New Roman"/>
                <a:ea typeface="Times New Roman"/>
                <a:cs typeface="Times New Roman"/>
                <a:sym typeface="Times New Roman"/>
              </a:rPr>
              <a:t>AM220 Lecture 6</a:t>
            </a:r>
            <a:endParaRPr/>
          </a:p>
        </p:txBody>
      </p:sp>
      <p:pic>
        <p:nvPicPr>
          <p:cNvPr id="267" name="Google Shape;267;p40"/>
          <p:cNvPicPr preferRelativeResize="0"/>
          <p:nvPr/>
        </p:nvPicPr>
        <p:blipFill rotWithShape="1">
          <a:blip r:embed="rId3">
            <a:alphaModFix/>
          </a:blip>
          <a:srcRect b="0" l="0" r="0" t="0"/>
          <a:stretch/>
        </p:blipFill>
        <p:spPr>
          <a:xfrm>
            <a:off x="0" y="0"/>
            <a:ext cx="9143999" cy="6857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Aggregate Contributions of Major GHG Emitting Countries: 2005</a:t>
            </a:r>
            <a:endParaRPr/>
          </a:p>
        </p:txBody>
      </p:sp>
      <p:sp>
        <p:nvSpPr>
          <p:cNvPr id="273" name="Google Shape;273;p41"/>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74" name="Google Shape;274;p41"/>
          <p:cNvPicPr preferRelativeResize="0"/>
          <p:nvPr/>
        </p:nvPicPr>
        <p:blipFill rotWithShape="1">
          <a:blip r:embed="rId3">
            <a:alphaModFix/>
          </a:blip>
          <a:srcRect b="0" l="0" r="0" t="0"/>
          <a:stretch/>
        </p:blipFill>
        <p:spPr>
          <a:xfrm>
            <a:off x="534525" y="1219200"/>
            <a:ext cx="8076074" cy="5567324"/>
          </a:xfrm>
          <a:prstGeom prst="rect">
            <a:avLst/>
          </a:prstGeom>
          <a:noFill/>
          <a:ln>
            <a:noFill/>
          </a:ln>
        </p:spPr>
      </p:pic>
      <p:sp>
        <p:nvSpPr>
          <p:cNvPr id="275" name="Google Shape;275;p41"/>
          <p:cNvSpPr txBox="1"/>
          <p:nvPr/>
        </p:nvSpPr>
        <p:spPr>
          <a:xfrm>
            <a:off x="3176575" y="6557925"/>
            <a:ext cx="5957700" cy="2753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http://www.wri.org/resources/charts-graphs/aggregate-contributions-major-ghg-emitting-countries-2005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Country-Wise Total Cumulative GHG Emissions</a:t>
            </a:r>
            <a:endParaRPr/>
          </a:p>
        </p:txBody>
      </p:sp>
      <p:pic>
        <p:nvPicPr>
          <p:cNvPr id="282" name="Google Shape;282;p42"/>
          <p:cNvPicPr preferRelativeResize="0"/>
          <p:nvPr/>
        </p:nvPicPr>
        <p:blipFill rotWithShape="1">
          <a:blip r:embed="rId3">
            <a:alphaModFix/>
          </a:blip>
          <a:srcRect b="0" l="0" r="0" t="8349"/>
          <a:stretch/>
        </p:blipFill>
        <p:spPr>
          <a:xfrm>
            <a:off x="76200" y="1143000"/>
            <a:ext cx="8991599" cy="5715000"/>
          </a:xfrm>
          <a:prstGeom prst="rect">
            <a:avLst/>
          </a:prstGeom>
          <a:noFill/>
          <a:ln>
            <a:noFill/>
          </a:ln>
        </p:spPr>
      </p:pic>
      <p:sp>
        <p:nvSpPr>
          <p:cNvPr id="283" name="Google Shape;283;p42"/>
          <p:cNvSpPr txBox="1"/>
          <p:nvPr/>
        </p:nvSpPr>
        <p:spPr>
          <a:xfrm>
            <a:off x="3191674" y="6454250"/>
            <a:ext cx="5037925" cy="392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http://www.pbl.nl/en/publications/countries-contributions-to-climate-change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GHG Emissions Countries</a:t>
            </a:r>
            <a:endParaRPr/>
          </a:p>
        </p:txBody>
      </p:sp>
      <p:sp>
        <p:nvSpPr>
          <p:cNvPr id="289" name="Google Shape;289;p4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90" name="Google Shape;290;p43"/>
          <p:cNvPicPr preferRelativeResize="0"/>
          <p:nvPr/>
        </p:nvPicPr>
        <p:blipFill rotWithShape="1">
          <a:blip r:embed="rId3">
            <a:alphaModFix/>
          </a:blip>
          <a:srcRect b="0" l="0" r="0" t="0"/>
          <a:stretch/>
        </p:blipFill>
        <p:spPr>
          <a:xfrm>
            <a:off x="76200" y="1371600"/>
            <a:ext cx="8991600" cy="4705350"/>
          </a:xfrm>
          <a:prstGeom prst="rect">
            <a:avLst/>
          </a:prstGeom>
          <a:noFill/>
          <a:ln>
            <a:noFill/>
          </a:ln>
        </p:spPr>
      </p:pic>
      <p:sp>
        <p:nvSpPr>
          <p:cNvPr id="291" name="Google Shape;291;p43"/>
          <p:cNvSpPr txBox="1"/>
          <p:nvPr/>
        </p:nvSpPr>
        <p:spPr>
          <a:xfrm>
            <a:off x="0" y="6400800"/>
            <a:ext cx="7772400" cy="474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http://www.resilience.org/stories/2010-12-09/china-can-slow-global-warming-if-us-won%E2%80%99t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Country-Wise Per Capita CO</a:t>
            </a:r>
            <a:r>
              <a:rPr b="1" baseline="-25000" i="0" lang="en" sz="3600" u="none" cap="none" strike="noStrike">
                <a:solidFill>
                  <a:srgbClr val="C73C39"/>
                </a:solidFill>
                <a:latin typeface="Arial"/>
                <a:ea typeface="Arial"/>
                <a:cs typeface="Arial"/>
                <a:sym typeface="Arial"/>
              </a:rPr>
              <a:t>2</a:t>
            </a:r>
            <a:r>
              <a:rPr b="1" i="0" lang="en" sz="3600" u="none" cap="none" strike="noStrike">
                <a:solidFill>
                  <a:srgbClr val="C73C39"/>
                </a:solidFill>
                <a:latin typeface="Arial"/>
                <a:ea typeface="Arial"/>
                <a:cs typeface="Arial"/>
                <a:sym typeface="Arial"/>
              </a:rPr>
              <a:t> Emissions</a:t>
            </a:r>
            <a:endParaRPr/>
          </a:p>
        </p:txBody>
      </p:sp>
      <p:sp>
        <p:nvSpPr>
          <p:cNvPr id="297" name="Google Shape;297;p4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98" name="Google Shape;298;p44"/>
          <p:cNvPicPr preferRelativeResize="0"/>
          <p:nvPr/>
        </p:nvPicPr>
        <p:blipFill rotWithShape="1">
          <a:blip r:embed="rId3">
            <a:alphaModFix/>
          </a:blip>
          <a:srcRect b="0" l="0" r="0" t="0"/>
          <a:stretch/>
        </p:blipFill>
        <p:spPr>
          <a:xfrm>
            <a:off x="229425" y="1143000"/>
            <a:ext cx="8651625" cy="5513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305" name="Google Shape;305;p45"/>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If OIL is running out, why not use COAL?</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Surely, there’s plenty of it.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Advantages of Coal</a:t>
            </a:r>
            <a:endParaRPr/>
          </a:p>
        </p:txBody>
      </p:sp>
      <p:sp>
        <p:nvSpPr>
          <p:cNvPr id="312" name="Google Shape;312;p46"/>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World reserves are relatively more plentiful</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Technology is old and established</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High energy content.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Solid fuel is easy to transport.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New technologies such as clean coal technology, gasification, reforming etc. are coming up.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Coal Mining</a:t>
            </a:r>
            <a:endParaRPr/>
          </a:p>
        </p:txBody>
      </p:sp>
      <p:sp>
        <p:nvSpPr>
          <p:cNvPr id="319" name="Google Shape;319;p4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A coal mine in Bihar, India.</a:t>
            </a:r>
            <a:endParaRPr/>
          </a:p>
        </p:txBody>
      </p:sp>
      <p:pic>
        <p:nvPicPr>
          <p:cNvPr id="320" name="Google Shape;320;p47"/>
          <p:cNvPicPr preferRelativeResize="0"/>
          <p:nvPr/>
        </p:nvPicPr>
        <p:blipFill rotWithShape="1">
          <a:blip r:embed="rId3">
            <a:alphaModFix/>
          </a:blip>
          <a:srcRect b="0" l="0" r="0" t="0"/>
          <a:stretch/>
        </p:blipFill>
        <p:spPr>
          <a:xfrm>
            <a:off x="609600" y="1531937"/>
            <a:ext cx="7848599" cy="46402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Emission of gases</a:t>
            </a:r>
            <a:endParaRPr/>
          </a:p>
        </p:txBody>
      </p:sp>
      <p:pic>
        <p:nvPicPr>
          <p:cNvPr id="327" name="Google Shape;327;p48"/>
          <p:cNvPicPr preferRelativeResize="0"/>
          <p:nvPr/>
        </p:nvPicPr>
        <p:blipFill rotWithShape="1">
          <a:blip r:embed="rId3">
            <a:alphaModFix/>
          </a:blip>
          <a:srcRect b="0" l="0" r="0" t="0"/>
          <a:stretch/>
        </p:blipFill>
        <p:spPr>
          <a:xfrm>
            <a:off x="609600" y="1447800"/>
            <a:ext cx="4190999" cy="5310187"/>
          </a:xfrm>
          <a:prstGeom prst="rect">
            <a:avLst/>
          </a:prstGeom>
          <a:noFill/>
          <a:ln>
            <a:noFill/>
          </a:ln>
        </p:spPr>
      </p:pic>
      <p:sp>
        <p:nvSpPr>
          <p:cNvPr id="328" name="Google Shape;328;p48"/>
          <p:cNvSpPr txBox="1"/>
          <p:nvPr>
            <p:ph idx="1" type="body"/>
          </p:nvPr>
        </p:nvSpPr>
        <p:spPr>
          <a:xfrm>
            <a:off x="609600" y="1447800"/>
            <a:ext cx="4190999" cy="5310188"/>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329" name="Google Shape;329;p48"/>
          <p:cNvPicPr preferRelativeResize="0"/>
          <p:nvPr/>
        </p:nvPicPr>
        <p:blipFill rotWithShape="1">
          <a:blip r:embed="rId4">
            <a:alphaModFix/>
          </a:blip>
          <a:srcRect b="0" l="0" r="0" t="0"/>
          <a:stretch/>
        </p:blipFill>
        <p:spPr>
          <a:xfrm>
            <a:off x="5037137" y="1447800"/>
            <a:ext cx="4030662" cy="53101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Power Units</a:t>
            </a:r>
            <a:endParaRPr/>
          </a:p>
        </p:txBody>
      </p:sp>
      <p:sp>
        <p:nvSpPr>
          <p:cNvPr id="68" name="Google Shape;68;p13"/>
          <p:cNvSpPr txBox="1"/>
          <p:nvPr>
            <p:ph idx="1" type="body"/>
          </p:nvPr>
        </p:nvSpPr>
        <p:spPr>
          <a:xfrm>
            <a:off x="685800" y="17526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watt = 1.0 joule/second = 3.413 Btu/hr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kilowatt (kW) = 3413 Btu/hr = 1.341 horsepower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kilowatt-hour (kWh) = 3.6 MJ = 3413 Btu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horsepower (hp) = 550 foot-pounds per second = 2545 Btu per hour = 745.7 watts = 0.746 kW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Disadvantages of coal</a:t>
            </a:r>
            <a:endParaRPr/>
          </a:p>
        </p:txBody>
      </p:sp>
      <p:sp>
        <p:nvSpPr>
          <p:cNvPr id="336" name="Google Shape;336;p49"/>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Being a C-based fuel, causes greenhouse emissions. Coal is the largest contributor to the human-made increase of CO</a:t>
            </a:r>
            <a:r>
              <a:rPr b="0" baseline="-25000" i="0" lang="en" sz="2800" u="none" cap="none" strike="noStrike">
                <a:solidFill>
                  <a:schemeClr val="dk1"/>
                </a:solidFill>
                <a:latin typeface="Times New Roman"/>
                <a:ea typeface="Times New Roman"/>
                <a:cs typeface="Times New Roman"/>
                <a:sym typeface="Times New Roman"/>
              </a:rPr>
              <a:t>2</a:t>
            </a:r>
            <a:r>
              <a:rPr b="0" i="0" lang="en" sz="2800" u="none" cap="none" strike="noStrike">
                <a:solidFill>
                  <a:schemeClr val="dk1"/>
                </a:solidFill>
                <a:latin typeface="Times New Roman"/>
                <a:ea typeface="Times New Roman"/>
                <a:cs typeface="Times New Roman"/>
                <a:sym typeface="Times New Roman"/>
              </a:rPr>
              <a:t> in the air.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Will run out in 56 years (in 2065) if current acceleration in its use continues.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Extensive land degradation and pollution due to mining.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100s of mi. tons of waste products (fly ash, bottom ash, flue gas desulfurization sludge) containing </a:t>
            </a:r>
            <a:r>
              <a:rPr b="1" i="0" lang="en" sz="2800" u="none" cap="none" strike="noStrike">
                <a:solidFill>
                  <a:schemeClr val="dk1"/>
                </a:solidFill>
                <a:latin typeface="Times New Roman"/>
                <a:ea typeface="Times New Roman"/>
                <a:cs typeface="Times New Roman"/>
                <a:sym typeface="Times New Roman"/>
              </a:rPr>
              <a:t>mercury, uranium, thorium, arsenic, and other heavy metals</a:t>
            </a:r>
            <a:r>
              <a:rPr b="0" i="0" lang="en" sz="28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Acid rain from high sulfur coal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Interference with groundwater and water table levels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337" name="Google Shape;337;p49"/>
          <p:cNvSpPr/>
          <p:nvPr/>
        </p:nvSpPr>
        <p:spPr>
          <a:xfrm>
            <a:off x="1600200" y="65532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1200" u="none" cap="none" strike="noStrike">
                <a:solidFill>
                  <a:schemeClr val="dk1"/>
                </a:solidFill>
                <a:latin typeface="Times New Roman"/>
                <a:ea typeface="Times New Roman"/>
                <a:cs typeface="Times New Roman"/>
                <a:sym typeface="Times New Roman"/>
              </a:rPr>
              <a:t>http://en.wikipedia.org/wiki/Coal#Environmental_effects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Disadvantages of coal</a:t>
            </a:r>
            <a:endParaRPr/>
          </a:p>
        </p:txBody>
      </p:sp>
      <p:sp>
        <p:nvSpPr>
          <p:cNvPr id="344" name="Google Shape;344;p50"/>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Contamination of land and waterways and destruction of homes from fly ash spills.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Dust nuisance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Coal-fired power plants without effective fly ash capture are one of the largest sources of human-caused background radiation exposure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Diseases caused by coal-fired power plants~24,000 lives/yr in USA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Methods to control the pollution</a:t>
            </a:r>
            <a:endParaRPr/>
          </a:p>
        </p:txBody>
      </p:sp>
      <p:sp>
        <p:nvSpPr>
          <p:cNvPr id="351" name="Google Shape;351;p5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Clean coal technology to burn coal more efficiently and will lesser toxic pollutants emitted.</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Flue gas desulphurisation: removes the acid rain-producing sulphur oxides from the flue gas</a:t>
            </a:r>
            <a:endParaRPr/>
          </a:p>
          <a:p>
            <a:pPr indent="-342900" lvl="0" marL="342900" marR="0" rtl="0" algn="l">
              <a:lnSpc>
                <a:spcPct val="100000"/>
              </a:lnSpc>
              <a:spcBef>
                <a:spcPts val="640"/>
              </a:spcBef>
              <a:spcAft>
                <a:spcPts val="0"/>
              </a:spcAft>
              <a:buClr>
                <a:schemeClr val="dk1"/>
              </a:buClr>
              <a:buSzPts val="1900"/>
              <a:buFont typeface="Arial"/>
              <a:buChar char="●"/>
            </a:pPr>
            <a:r>
              <a:rPr b="1" i="0" lang="en" sz="3200" u="none" cap="none" strike="noStrike">
                <a:solidFill>
                  <a:schemeClr val="dk1"/>
                </a:solidFill>
                <a:latin typeface="Times New Roman"/>
                <a:ea typeface="Times New Roman"/>
                <a:cs typeface="Times New Roman"/>
                <a:sym typeface="Times New Roman"/>
              </a:rPr>
              <a:t>Yet combustion of coal invariably leads to CO</a:t>
            </a:r>
            <a:r>
              <a:rPr b="1" baseline="-25000" i="0" lang="en" sz="3200" u="none" cap="none" strike="noStrike">
                <a:solidFill>
                  <a:schemeClr val="dk1"/>
                </a:solidFill>
                <a:latin typeface="Times New Roman"/>
                <a:ea typeface="Times New Roman"/>
                <a:cs typeface="Times New Roman"/>
                <a:sym typeface="Times New Roman"/>
              </a:rPr>
              <a:t>2</a:t>
            </a:r>
            <a:r>
              <a:rPr b="1" i="0" lang="en" sz="3200" u="none" cap="none" strike="noStrike">
                <a:solidFill>
                  <a:schemeClr val="dk1"/>
                </a:solidFill>
                <a:latin typeface="Times New Roman"/>
                <a:ea typeface="Times New Roman"/>
                <a:cs typeface="Times New Roman"/>
                <a:sym typeface="Times New Roman"/>
              </a:rPr>
              <a:t> emissions and global warming</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358" name="Google Shape;358;p5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Alright, coal looks quite awful. </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But what about Natural Gas? </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That’s supposed to be pretty clean, right?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Natural Gas</a:t>
            </a:r>
            <a:endParaRPr/>
          </a:p>
        </p:txBody>
      </p:sp>
      <p:sp>
        <p:nvSpPr>
          <p:cNvPr id="365" name="Google Shape;365;p53"/>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Natural gas (mostly CH</a:t>
            </a:r>
            <a:r>
              <a:rPr b="0" baseline="-25000" i="0" lang="en" sz="3200" u="none" cap="none" strike="noStrike">
                <a:solidFill>
                  <a:schemeClr val="dk1"/>
                </a:solidFill>
                <a:latin typeface="Times New Roman"/>
                <a:ea typeface="Times New Roman"/>
                <a:cs typeface="Times New Roman"/>
                <a:sym typeface="Times New Roman"/>
              </a:rPr>
              <a:t>4</a:t>
            </a:r>
            <a:r>
              <a:rPr b="0" i="0" lang="en" sz="3200" u="none" cap="none" strike="noStrike">
                <a:solidFill>
                  <a:schemeClr val="dk1"/>
                </a:solidFill>
                <a:latin typeface="Times New Roman"/>
                <a:ea typeface="Times New Roman"/>
                <a:cs typeface="Times New Roman"/>
                <a:sym typeface="Times New Roman"/>
              </a:rPr>
              <a:t>) is more potent as a greenhouse gas than its combustion product, CO</a:t>
            </a:r>
            <a:r>
              <a:rPr b="0" baseline="-25000" i="0" lang="en" sz="3200" u="none" cap="none" strike="noStrike">
                <a:solidFill>
                  <a:schemeClr val="dk1"/>
                </a:solidFill>
                <a:latin typeface="Times New Roman"/>
                <a:ea typeface="Times New Roman"/>
                <a:cs typeface="Times New Roman"/>
                <a:sym typeface="Times New Roman"/>
              </a:rPr>
              <a:t>2</a:t>
            </a:r>
            <a:r>
              <a:rPr b="0" i="0" lang="en" sz="3200" u="none" cap="none" strike="noStrike">
                <a:solidFill>
                  <a:schemeClr val="dk1"/>
                </a:solidFill>
                <a:latin typeface="Times New Roman"/>
                <a:ea typeface="Times New Roman"/>
                <a:cs typeface="Times New Roman"/>
                <a:sym typeface="Times New Roman"/>
              </a:rPr>
              <a: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Was once wasted during oil drilling.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Often simply flared from an oil well.</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More recently it has been put to use.</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Methane does not get liquefied upon compression at room temperature: CNG is used in public transportation and private vehicles.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Natural Gas</a:t>
            </a:r>
            <a:endParaRPr/>
          </a:p>
        </p:txBody>
      </p:sp>
      <p:sp>
        <p:nvSpPr>
          <p:cNvPr id="372" name="Google Shape;372;p5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Low energy density</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Burns cleaner than petrol/diesel.</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NO</a:t>
            </a:r>
            <a:r>
              <a:rPr b="0" baseline="-25000" i="0" lang="en" sz="3200" u="none" cap="none" strike="noStrike">
                <a:solidFill>
                  <a:schemeClr val="dk1"/>
                </a:solidFill>
                <a:latin typeface="Times New Roman"/>
                <a:ea typeface="Times New Roman"/>
                <a:cs typeface="Times New Roman"/>
                <a:sym typeface="Times New Roman"/>
              </a:rPr>
              <a:t>x</a:t>
            </a:r>
            <a:r>
              <a:rPr b="0" i="0" lang="en" sz="3200" u="none" cap="none" strike="noStrike">
                <a:solidFill>
                  <a:schemeClr val="dk1"/>
                </a:solidFill>
                <a:latin typeface="Times New Roman"/>
                <a:ea typeface="Times New Roman"/>
                <a:cs typeface="Times New Roman"/>
                <a:sym typeface="Times New Roman"/>
              </a:rPr>
              <a:t> emissions continue to remain a problem.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World gas reserves: Will last 60 yrs. at current rate of consumption.—</a:t>
            </a:r>
            <a:r>
              <a:rPr b="0" i="0" lang="en" sz="1200" u="none" cap="none" strike="noStrike">
                <a:solidFill>
                  <a:schemeClr val="dk1"/>
                </a:solidFill>
                <a:latin typeface="Times New Roman"/>
                <a:ea typeface="Times New Roman"/>
                <a:cs typeface="Times New Roman"/>
                <a:sym typeface="Times New Roman"/>
              </a:rPr>
              <a:t>Dr. Anthony Hayward CCMI, chief executive of BP 2009</a:t>
            </a:r>
            <a:r>
              <a:rPr b="0" i="0" lang="en" sz="32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Effects of Fossil fuels</a:t>
            </a:r>
            <a:endParaRPr/>
          </a:p>
        </p:txBody>
      </p:sp>
      <p:sp>
        <p:nvSpPr>
          <p:cNvPr id="379" name="Google Shape;379;p55"/>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Global warming and climate change due to emissions from burning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Mining, extraction and refining processes are themselves highly energy consuming, and polluting and disrupt human and natural habitats in the vicinity.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Reduced  biodiversity due to impacts on environment.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Adverse effects on land surface and groundwater.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Contamination of  water bodies, heavy toll on marine ecosystems, due to pollution and oil spills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386" name="Google Shape;386;p56"/>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OK, forget about Fossil Fuels. They all seem bad.</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Let’s GO NUCLEAR!</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Enormous quantities of cheap energy with no emissions!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Energy</a:t>
            </a:r>
            <a:endParaRPr/>
          </a:p>
        </p:txBody>
      </p:sp>
      <p:sp>
        <p:nvSpPr>
          <p:cNvPr id="393" name="Google Shape;393;p5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1" i="0" lang="en" sz="3200" u="none" cap="none" strike="noStrike">
                <a:solidFill>
                  <a:schemeClr val="dk1"/>
                </a:solidFill>
                <a:latin typeface="Arial"/>
                <a:ea typeface="Arial"/>
                <a:cs typeface="Arial"/>
                <a:sym typeface="Arial"/>
              </a:rPr>
              <a:t>Nuclear Energy</a:t>
            </a:r>
            <a:r>
              <a:rPr b="0" i="0" lang="en" sz="3200" u="none" cap="none" strike="noStrike">
                <a:solidFill>
                  <a:schemeClr val="dk1"/>
                </a:solidFill>
                <a:latin typeface="Arial"/>
                <a:ea typeface="Arial"/>
                <a:cs typeface="Arial"/>
                <a:sym typeface="Arial"/>
              </a:rPr>
              <a:t> is energy released due to the splitting (fission) or merging together (fusion) of the nuclei of atom(s). </a:t>
            </a:r>
            <a:endParaRPr/>
          </a:p>
          <a:p>
            <a:pPr indent="-342900" lvl="0" marL="342900" marR="0" rtl="0" algn="l">
              <a:lnSpc>
                <a:spcPct val="90000"/>
              </a:lnSpc>
              <a:spcBef>
                <a:spcPts val="640"/>
              </a:spcBef>
              <a:spcAft>
                <a:spcPts val="0"/>
              </a:spcAft>
              <a:buClr>
                <a:schemeClr val="dk1"/>
              </a:buClr>
              <a:buSzPts val="1900"/>
              <a:buFont typeface="Arial"/>
              <a:buChar char="●"/>
            </a:pPr>
            <a:r>
              <a:rPr b="1" i="0" lang="en" sz="3200" u="none" cap="none" strike="noStrike">
                <a:solidFill>
                  <a:schemeClr val="dk1"/>
                </a:solidFill>
                <a:latin typeface="Arial"/>
                <a:ea typeface="Arial"/>
                <a:cs typeface="Arial"/>
                <a:sym typeface="Arial"/>
              </a:rPr>
              <a:t>Nuclear power</a:t>
            </a:r>
            <a:r>
              <a:rPr b="0" i="0" lang="en" sz="3200" u="none" cap="none" strike="noStrike">
                <a:solidFill>
                  <a:schemeClr val="dk1"/>
                </a:solidFill>
                <a:latin typeface="Arial"/>
                <a:ea typeface="Arial"/>
                <a:cs typeface="Arial"/>
                <a:sym typeface="Arial"/>
              </a:rPr>
              <a:t> is most commonly generated using uranium, which is a metal mined in various parts of the world. </a:t>
            </a:r>
            <a:endParaRPr/>
          </a:p>
          <a:p>
            <a:pPr indent="-342900" lvl="0" marL="342900" marR="0" rtl="0" algn="l">
              <a:lnSpc>
                <a:spcPct val="9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Some military ships and submarines have nuclear power plants for engines</a:t>
            </a:r>
            <a:endParaRPr/>
          </a:p>
          <a:p>
            <a:pPr indent="-2286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Energy</a:t>
            </a:r>
            <a:endParaRPr/>
          </a:p>
        </p:txBody>
      </p:sp>
      <p:sp>
        <p:nvSpPr>
          <p:cNvPr id="400" name="Google Shape;400;p5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Nuclear power: 4-largest source of electricity in India.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As of 2010, India has 19 nuclear power plants in operation generating 4,560 MW while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4 others under construction and are expected to generate an additional 2,720 MW.</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Arial"/>
                <a:ea typeface="Arial"/>
                <a:cs typeface="Arial"/>
                <a:sym typeface="Arial"/>
              </a:rPr>
              <a:t>In France 79% of electricity comes from nuclear reactors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401" name="Google Shape;401;p58"/>
          <p:cNvPicPr preferRelativeResize="0"/>
          <p:nvPr/>
        </p:nvPicPr>
        <p:blipFill rotWithShape="1">
          <a:blip r:embed="rId3">
            <a:alphaModFix/>
          </a:blip>
          <a:srcRect b="0" l="0" r="0" t="0"/>
          <a:stretch/>
        </p:blipFill>
        <p:spPr>
          <a:xfrm>
            <a:off x="1985962" y="3574575"/>
            <a:ext cx="4419599" cy="2762249"/>
          </a:xfrm>
          <a:prstGeom prst="rect">
            <a:avLst/>
          </a:prstGeom>
          <a:noFill/>
          <a:ln>
            <a:noFill/>
          </a:ln>
        </p:spPr>
      </p:pic>
      <p:sp>
        <p:nvSpPr>
          <p:cNvPr id="402" name="Google Shape;402;p58"/>
          <p:cNvSpPr/>
          <p:nvPr/>
        </p:nvSpPr>
        <p:spPr>
          <a:xfrm>
            <a:off x="1981200" y="3551237"/>
            <a:ext cx="4429124" cy="430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Font typeface="Arial"/>
              <a:buNone/>
            </a:pPr>
            <a:r>
              <a:rPr b="0" i="0" lang="en" sz="1800" u="none" cap="none" strike="noStrike">
                <a:solidFill>
                  <a:srgbClr val="FFFF00"/>
                </a:solidFill>
                <a:latin typeface="Arial"/>
                <a:ea typeface="Arial"/>
                <a:cs typeface="Arial"/>
                <a:sym typeface="Arial"/>
              </a:rPr>
              <a:t>Nuclear power Diablo Canyon - California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Heating Value of a Fuel</a:t>
            </a:r>
            <a:endParaRPr/>
          </a:p>
        </p:txBody>
      </p:sp>
      <p:sp>
        <p:nvSpPr>
          <p:cNvPr id="75" name="Google Shape;75;p1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Energy (heat) released per unit quantity (mass or volume) of a fuel upon combustion is called its heating value.</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The lower heating value (LHV) is calculated with combustion products in the gas phase…more relevant for mobile applications</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The higher heating value (HHV) is calculated after condensing the gaseous products (mostly water)...more relevant for stationary applications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Energy contents are expressed here as Lower Heating Value (LHV) unless otherwise stated (this is closest to the actual energy yield in most cases).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HHV&gt; LHV by….depending mainly on the hydrogen content of the fuel.</a:t>
            </a:r>
            <a:endParaRPr/>
          </a:p>
          <a:p>
            <a:pPr indent="-285750" lvl="1" marL="742950" marR="0" rtl="0" algn="l">
              <a:lnSpc>
                <a:spcPct val="100000"/>
              </a:lnSpc>
              <a:spcBef>
                <a:spcPts val="400"/>
              </a:spcBef>
              <a:spcAft>
                <a:spcPts val="0"/>
              </a:spcAft>
              <a:buClr>
                <a:schemeClr val="dk1"/>
              </a:buClr>
              <a:buSzPts val="1200"/>
              <a:buFont typeface="Arial"/>
              <a:buChar char="●"/>
            </a:pPr>
            <a:r>
              <a:rPr b="0" i="0" lang="en" sz="2000" u="none" cap="none" strike="noStrike">
                <a:solidFill>
                  <a:schemeClr val="dk1"/>
                </a:solidFill>
                <a:latin typeface="Times New Roman"/>
                <a:ea typeface="Times New Roman"/>
                <a:cs typeface="Times New Roman"/>
                <a:sym typeface="Times New Roman"/>
              </a:rPr>
              <a:t>5% (in the case of coal), 10% (for natural gas), 6-7% for biomass feedstocks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Advantages</a:t>
            </a:r>
            <a:endParaRPr/>
          </a:p>
        </p:txBody>
      </p:sp>
      <p:sp>
        <p:nvSpPr>
          <p:cNvPr id="409" name="Google Shape;409;p59"/>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Nuclear power costs about the same as coal, so it's not expensive to make. </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Does not produce smoke or carbon dioxide, so it does not contribute to the greenhouse effect.</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Produces huge amounts of energy from small amounts of fuel.</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Produces small amounts of waste.</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Nuclear power is reliable.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Disadvantages</a:t>
            </a:r>
            <a:endParaRPr/>
          </a:p>
        </p:txBody>
      </p:sp>
      <p:sp>
        <p:nvSpPr>
          <p:cNvPr id="416" name="Google Shape;416;p60"/>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It can be extremely dangerous.</a:t>
            </a:r>
            <a:endParaRPr b="0" i="0" sz="3200" u="none" cap="none" strike="noStrik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Nuclear power is reliable, but a lot of money has to be spent </a:t>
            </a:r>
            <a:r>
              <a:rPr b="1" i="0" lang="en" sz="3200" u="none" cap="none" strike="noStrike">
                <a:solidFill>
                  <a:schemeClr val="dk1"/>
                </a:solidFill>
                <a:latin typeface="Arial"/>
                <a:ea typeface="Arial"/>
                <a:cs typeface="Arial"/>
                <a:sym typeface="Arial"/>
              </a:rPr>
              <a:t>on safety</a:t>
            </a:r>
            <a:r>
              <a:rPr b="0" i="0" lang="en" sz="3200" u="none" cap="none" strike="noStrike">
                <a:solidFill>
                  <a:schemeClr val="dk1"/>
                </a:solidFill>
                <a:latin typeface="Arial"/>
                <a:ea typeface="Arial"/>
                <a:cs typeface="Arial"/>
                <a:sym typeface="Arial"/>
              </a:rPr>
              <a:t> - if it </a:t>
            </a:r>
            <a:r>
              <a:rPr b="1" i="0" lang="en" sz="3200" u="none" cap="none" strike="noStrike">
                <a:solidFill>
                  <a:schemeClr val="dk1"/>
                </a:solidFill>
                <a:latin typeface="Arial"/>
                <a:ea typeface="Arial"/>
                <a:cs typeface="Arial"/>
                <a:sym typeface="Arial"/>
              </a:rPr>
              <a:t>does</a:t>
            </a:r>
            <a:r>
              <a:rPr b="0" i="0" lang="en" sz="3200" u="none" cap="none" strike="noStrike">
                <a:solidFill>
                  <a:schemeClr val="dk1"/>
                </a:solidFill>
                <a:latin typeface="Arial"/>
                <a:ea typeface="Arial"/>
                <a:cs typeface="Arial"/>
                <a:sym typeface="Arial"/>
              </a:rPr>
              <a:t> go wrong, a nuclear accident can be a major disaster.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Small quantities of spent fuel wastes: huge disposal issue.</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Serious inter-generational ethical issues exist. </a:t>
            </a:r>
            <a:endParaRPr b="0" i="0" sz="3200" u="none" cap="none" strike="noStrik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 “Nuclear power, which for some countries plays a strategic role in energy security, faces an uncertain future.”--</a:t>
            </a:r>
            <a:r>
              <a:rPr b="0" i="0" lang="en" sz="3200" u="sng" cap="none" strike="noStrike">
                <a:solidFill>
                  <a:schemeClr val="hlink"/>
                </a:solidFill>
                <a:latin typeface="Arial"/>
                <a:ea typeface="Arial"/>
                <a:cs typeface="Arial"/>
                <a:sym typeface="Arial"/>
                <a:hlinkClick r:id="rId3"/>
              </a:rPr>
              <a:t>World Energy Outlook 2014 </a:t>
            </a:r>
            <a:br>
              <a:rPr b="0" i="0" lang="en" sz="3200" u="sng" cap="none" strike="noStrike">
                <a:solidFill>
                  <a:schemeClr val="hlink"/>
                </a:solidFill>
                <a:latin typeface="Arial"/>
                <a:ea typeface="Arial"/>
                <a:cs typeface="Arial"/>
                <a:sym typeface="Arial"/>
                <a:hlinkClick r:id="rId4"/>
              </a:rPr>
            </a:br>
            <a:endParaRPr b="0" i="0" sz="3200" u="sng" cap="none" strike="noStrike">
              <a:solidFill>
                <a:schemeClr val="hlink"/>
              </a:solidFill>
              <a:latin typeface="Arial"/>
              <a:ea typeface="Arial"/>
              <a:cs typeface="Arial"/>
              <a:sym typeface="Arial"/>
              <a:hlinkClick r:id="rId5"/>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17" name="Google Shape;417;p60"/>
          <p:cNvSpPr/>
          <p:nvPr/>
        </p:nvSpPr>
        <p:spPr>
          <a:xfrm>
            <a:off x="1152525" y="2781300"/>
            <a:ext cx="6838949"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424" name="Google Shape;424;p6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Come on, the safety issue is exaggerated! </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Don’t nuclear power plants follow strict safety regulations?</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Accidents, if at all might have happened in the past and that too in only in the Soviet Union.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2"/>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International Nuclear Event Scale</a:t>
            </a:r>
            <a:endParaRPr/>
          </a:p>
        </p:txBody>
      </p:sp>
      <p:sp>
        <p:nvSpPr>
          <p:cNvPr id="431" name="Google Shape;431;p62"/>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7</a:t>
            </a:r>
            <a:r>
              <a:rPr b="0" i="0" lang="en" sz="3200" u="none" cap="none" strike="noStrike">
                <a:solidFill>
                  <a:schemeClr val="dk1"/>
                </a:solidFill>
                <a:latin typeface="Times New Roman"/>
                <a:ea typeface="Times New Roman"/>
                <a:cs typeface="Times New Roman"/>
                <a:sym typeface="Times New Roman"/>
              </a:rPr>
              <a:t> – Major Accident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6</a:t>
            </a:r>
            <a:r>
              <a:rPr b="0" i="0" lang="en" sz="3200" u="none" cap="none" strike="noStrike">
                <a:solidFill>
                  <a:schemeClr val="dk1"/>
                </a:solidFill>
                <a:latin typeface="Times New Roman"/>
                <a:ea typeface="Times New Roman"/>
                <a:cs typeface="Times New Roman"/>
                <a:sym typeface="Times New Roman"/>
              </a:rPr>
              <a:t> – Serious Accident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5</a:t>
            </a:r>
            <a:r>
              <a:rPr b="0" i="0" lang="en" sz="3200" u="none" cap="none" strike="noStrike">
                <a:solidFill>
                  <a:schemeClr val="dk1"/>
                </a:solidFill>
                <a:latin typeface="Times New Roman"/>
                <a:ea typeface="Times New Roman"/>
                <a:cs typeface="Times New Roman"/>
                <a:sym typeface="Times New Roman"/>
              </a:rPr>
              <a:t> – Accident With Wider Consequences</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4</a:t>
            </a:r>
            <a:r>
              <a:rPr b="0" i="0" lang="en" sz="3200" u="none" cap="none" strike="noStrike">
                <a:solidFill>
                  <a:schemeClr val="dk1"/>
                </a:solidFill>
                <a:latin typeface="Times New Roman"/>
                <a:ea typeface="Times New Roman"/>
                <a:cs typeface="Times New Roman"/>
                <a:sym typeface="Times New Roman"/>
              </a:rPr>
              <a:t> – Accident With Local Consequences</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3</a:t>
            </a:r>
            <a:r>
              <a:rPr b="0" i="0" lang="en" sz="3200" u="none" cap="none" strike="noStrike">
                <a:solidFill>
                  <a:schemeClr val="dk1"/>
                </a:solidFill>
                <a:latin typeface="Times New Roman"/>
                <a:ea typeface="Times New Roman"/>
                <a:cs typeface="Times New Roman"/>
                <a:sym typeface="Times New Roman"/>
              </a:rPr>
              <a:t> – Serious Incident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2</a:t>
            </a:r>
            <a:r>
              <a:rPr b="0" i="0" lang="en" sz="3200" u="none" cap="none" strike="noStrike">
                <a:solidFill>
                  <a:schemeClr val="dk1"/>
                </a:solidFill>
                <a:latin typeface="Times New Roman"/>
                <a:ea typeface="Times New Roman"/>
                <a:cs typeface="Times New Roman"/>
                <a:sym typeface="Times New Roman"/>
              </a:rPr>
              <a:t> – Incident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1</a:t>
            </a:r>
            <a:r>
              <a:rPr b="0" i="0" lang="en" sz="3200" u="none" cap="none" strike="noStrike">
                <a:solidFill>
                  <a:schemeClr val="dk1"/>
                </a:solidFill>
                <a:latin typeface="Times New Roman"/>
                <a:ea typeface="Times New Roman"/>
                <a:cs typeface="Times New Roman"/>
                <a:sym typeface="Times New Roman"/>
              </a:rPr>
              <a:t> – Anomaly</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0</a:t>
            </a:r>
            <a:r>
              <a:rPr b="0" i="0" lang="en" sz="3200" u="none" cap="none" strike="noStrike">
                <a:solidFill>
                  <a:schemeClr val="dk1"/>
                </a:solidFill>
                <a:latin typeface="Times New Roman"/>
                <a:ea typeface="Times New Roman"/>
                <a:cs typeface="Times New Roman"/>
                <a:sym typeface="Times New Roman"/>
              </a:rPr>
              <a:t> – Deviation (No Safety Significance)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Accidents Worldwide</a:t>
            </a:r>
            <a:endParaRPr/>
          </a:p>
        </p:txBody>
      </p:sp>
      <p:graphicFrame>
        <p:nvGraphicFramePr>
          <p:cNvPr id="438" name="Google Shape;438;p63"/>
          <p:cNvGraphicFramePr/>
          <p:nvPr/>
        </p:nvGraphicFramePr>
        <p:xfrm>
          <a:off x="152400" y="1143000"/>
          <a:ext cx="3000000" cy="3000000"/>
        </p:xfrm>
        <a:graphic>
          <a:graphicData uri="http://schemas.openxmlformats.org/drawingml/2006/table">
            <a:tbl>
              <a:tblPr bandRow="1" firstRow="1">
                <a:noFill/>
                <a:tableStyleId>{D47BFFD5-C847-4C00-A2B9-50AC50DC7853}</a:tableStyleId>
              </a:tblPr>
              <a:tblGrid>
                <a:gridCol w="1036450"/>
                <a:gridCol w="1514825"/>
                <a:gridCol w="6059300"/>
              </a:tblGrid>
              <a:tr h="651925">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Event  Scale</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Designation</a:t>
                      </a:r>
                      <a:endParaRPr/>
                    </a:p>
                  </a:txBody>
                  <a:tcPr marT="0" marB="0" marR="68575" marL="68575"/>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latin typeface="Times New Roman"/>
                          <a:ea typeface="Times New Roman"/>
                          <a:cs typeface="Times New Roman"/>
                          <a:sym typeface="Times New Roman"/>
                        </a:rPr>
                        <a:t>Example</a:t>
                      </a:r>
                      <a:endParaRPr/>
                    </a:p>
                  </a:txBody>
                  <a:tcPr marT="0" marB="0" marR="68575" marL="68575"/>
                </a:tc>
              </a:tr>
              <a:tr h="977900">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7</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Major Accident</a:t>
                      </a:r>
                      <a:endParaRPr/>
                    </a:p>
                  </a:txBody>
                  <a:tcPr marT="0" marB="0" marR="68575" marL="68575"/>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solidFill>
                            <a:srgbClr val="FFFFFF"/>
                          </a:solidFill>
                        </a:rPr>
                        <a:t>Fukushima Daiichi nuclear disaster (2011), </a:t>
                      </a:r>
                      <a:r>
                        <a:rPr lang="en" sz="2000" u="none" cap="none" strike="noStrike">
                          <a:solidFill>
                            <a:srgbClr val="FFFFFF"/>
                          </a:solidFill>
                          <a:latin typeface="Times New Roman"/>
                          <a:ea typeface="Times New Roman"/>
                          <a:cs typeface="Times New Roman"/>
                          <a:sym typeface="Times New Roman"/>
                        </a:rPr>
                        <a:t>Chernobyl disaster,  26/4/1986.  56 dead; 4,000 cancer fatalities,  600,000 exposed to elevated doses of radiation.</a:t>
                      </a:r>
                      <a:endParaRPr/>
                    </a:p>
                  </a:txBody>
                  <a:tcPr marT="0" marB="0" marR="68575" marL="68575"/>
                </a:tc>
              </a:tr>
              <a:tr h="1303875">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6</a:t>
                      </a:r>
                      <a:endParaRPr/>
                    </a:p>
                  </a:txBody>
                  <a:tcPr marT="0" marB="0" marR="68575" marL="68575">
                    <a:solidFill>
                      <a:srgbClr val="000099"/>
                    </a:solidFill>
                  </a:tcPr>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Serious Accident</a:t>
                      </a:r>
                      <a:endParaRPr/>
                    </a:p>
                  </a:txBody>
                  <a:tcPr marT="0" marB="0" marR="68575" marL="68575">
                    <a:solidFill>
                      <a:srgbClr val="000099"/>
                    </a:solidFill>
                  </a:tcPr>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latin typeface="Times New Roman"/>
                          <a:ea typeface="Times New Roman"/>
                          <a:cs typeface="Times New Roman"/>
                          <a:sym typeface="Times New Roman"/>
                        </a:rPr>
                        <a:t>Kyshtym disaster at Mayak, Soviet Union, 29/9/1957. 70-80 tons of highly radioactive material into the environment. Impact on local population is not fully known.</a:t>
                      </a:r>
                      <a:endParaRPr/>
                    </a:p>
                  </a:txBody>
                  <a:tcPr marT="0" marB="0" marR="68575" marL="68575">
                    <a:solidFill>
                      <a:srgbClr val="000099"/>
                    </a:solidFill>
                  </a:tcPr>
                </a:tc>
              </a:tr>
              <a:tr h="2933700">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5</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Accident With Wider Consequences</a:t>
                      </a:r>
                      <a:endParaRPr/>
                    </a:p>
                  </a:txBody>
                  <a:tcPr marT="0" marB="0" marR="68575" marL="68575"/>
                </a:tc>
                <a:tc>
                  <a:txBody>
                    <a:bodyPr/>
                    <a:lstStyle/>
                    <a:p>
                      <a:pPr indent="-355600" lvl="0" marL="355600" marR="0" rtl="0" algn="l">
                        <a:lnSpc>
                          <a:spcPct val="100000"/>
                        </a:lnSpc>
                        <a:spcBef>
                          <a:spcPts val="0"/>
                        </a:spcBef>
                        <a:spcAft>
                          <a:spcPts val="0"/>
                        </a:spcAft>
                        <a:buClr>
                          <a:schemeClr val="dk1"/>
                        </a:buClr>
                        <a:buSzPts val="1200"/>
                        <a:buFont typeface="Arial"/>
                        <a:buChar char="●"/>
                      </a:pPr>
                      <a:r>
                        <a:rPr b="1" lang="en" sz="2000" u="none" cap="none" strike="noStrike">
                          <a:latin typeface="Times New Roman"/>
                          <a:ea typeface="Times New Roman"/>
                          <a:cs typeface="Times New Roman"/>
                          <a:sym typeface="Times New Roman"/>
                        </a:rPr>
                        <a:t>Windscale fire  </a:t>
                      </a:r>
                      <a:r>
                        <a:rPr lang="en" sz="2000" u="none" cap="none" strike="noStrike">
                          <a:latin typeface="Times New Roman"/>
                          <a:ea typeface="Times New Roman"/>
                          <a:cs typeface="Times New Roman"/>
                          <a:sym typeface="Times New Roman"/>
                        </a:rPr>
                        <a:t>(UK), 10/10/1957. Radionuclide released , 200-240 thyroid cancer cases expected.</a:t>
                      </a:r>
                      <a:endParaRPr/>
                    </a:p>
                    <a:p>
                      <a:pPr indent="-355600" lvl="0" marL="355600" marR="0" rtl="0" algn="l">
                        <a:lnSpc>
                          <a:spcPct val="100000"/>
                        </a:lnSpc>
                        <a:spcBef>
                          <a:spcPts val="0"/>
                        </a:spcBef>
                        <a:spcAft>
                          <a:spcPts val="0"/>
                        </a:spcAft>
                        <a:buClr>
                          <a:schemeClr val="dk1"/>
                        </a:buClr>
                        <a:buSzPts val="1200"/>
                        <a:buFont typeface="Arial"/>
                        <a:buChar char="●"/>
                      </a:pPr>
                      <a:r>
                        <a:rPr b="1" lang="en" sz="2000" u="none" cap="none" strike="noStrike">
                          <a:latin typeface="Times New Roman"/>
                          <a:ea typeface="Times New Roman"/>
                          <a:cs typeface="Times New Roman"/>
                          <a:sym typeface="Times New Roman"/>
                        </a:rPr>
                        <a:t>Three Mile Island accident </a:t>
                      </a:r>
                      <a:r>
                        <a:rPr lang="en" sz="2000" u="none" cap="none" strike="noStrike">
                          <a:latin typeface="Times New Roman"/>
                          <a:ea typeface="Times New Roman"/>
                          <a:cs typeface="Times New Roman"/>
                          <a:sym typeface="Times New Roman"/>
                        </a:rPr>
                        <a:t>(US), 28/3/1979Some radioactive gases were released into the atmosphere. </a:t>
                      </a:r>
                      <a:endParaRPr/>
                    </a:p>
                    <a:p>
                      <a:pPr indent="-355600" lvl="0" marL="355600" marR="0" rtl="0" algn="l">
                        <a:lnSpc>
                          <a:spcPct val="100000"/>
                        </a:lnSpc>
                        <a:spcBef>
                          <a:spcPts val="0"/>
                        </a:spcBef>
                        <a:spcAft>
                          <a:spcPts val="0"/>
                        </a:spcAft>
                        <a:buClr>
                          <a:schemeClr val="dk1"/>
                        </a:buClr>
                        <a:buSzPts val="1200"/>
                        <a:buFont typeface="Arial"/>
                        <a:buChar char="●"/>
                      </a:pPr>
                      <a:r>
                        <a:rPr b="1" lang="en" sz="2000" u="none" cap="none" strike="noStrike">
                          <a:latin typeface="Times New Roman"/>
                          <a:ea typeface="Times New Roman"/>
                          <a:cs typeface="Times New Roman"/>
                          <a:sym typeface="Times New Roman"/>
                        </a:rPr>
                        <a:t>Goiânia accident</a:t>
                      </a:r>
                      <a:r>
                        <a:rPr lang="en" sz="2000" u="none" cap="none" strike="noStrike">
                          <a:latin typeface="Times New Roman"/>
                          <a:ea typeface="Times New Roman"/>
                          <a:cs typeface="Times New Roman"/>
                          <a:sym typeface="Times New Roman"/>
                        </a:rPr>
                        <a:t> (Brazil), 13/9/1987. An unsecured caesium chloride radiation source left in an abandoned hospital was recovered by squatters unaware of its nature and sold at a scrapyard. 249 people contaminated;  4 died.</a:t>
                      </a:r>
                      <a:endParaRPr/>
                    </a:p>
                  </a:txBody>
                  <a:tcPr marT="0" marB="0" marR="68575" marL="6857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Accidents Worldwide</a:t>
            </a:r>
            <a:endParaRPr/>
          </a:p>
        </p:txBody>
      </p:sp>
      <p:sp>
        <p:nvSpPr>
          <p:cNvPr id="445" name="Google Shape;445;p64"/>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graphicFrame>
        <p:nvGraphicFramePr>
          <p:cNvPr id="446" name="Google Shape;446;p64"/>
          <p:cNvGraphicFramePr/>
          <p:nvPr/>
        </p:nvGraphicFramePr>
        <p:xfrm>
          <a:off x="76200" y="1524000"/>
          <a:ext cx="3000000" cy="3000000"/>
        </p:xfrm>
        <a:graphic>
          <a:graphicData uri="http://schemas.openxmlformats.org/drawingml/2006/table">
            <a:tbl>
              <a:tblPr bandRow="1" firstRow="1">
                <a:noFill/>
                <a:tableStyleId>{D47BFFD5-C847-4C00-A2B9-50AC50DC7853}</a:tableStyleId>
              </a:tblPr>
              <a:tblGrid>
                <a:gridCol w="914400"/>
                <a:gridCol w="1707775"/>
                <a:gridCol w="6293225"/>
              </a:tblGrid>
              <a:tr h="370850">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Event  Scale</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Designation</a:t>
                      </a:r>
                      <a:endParaRPr/>
                    </a:p>
                  </a:txBody>
                  <a:tcPr marT="0" marB="0" marR="68575" marL="68575"/>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latin typeface="Times New Roman"/>
                          <a:ea typeface="Times New Roman"/>
                          <a:cs typeface="Times New Roman"/>
                          <a:sym typeface="Times New Roman"/>
                        </a:rPr>
                        <a:t>Example</a:t>
                      </a:r>
                      <a:endParaRPr/>
                    </a:p>
                  </a:txBody>
                  <a:tcPr marT="0" marB="0" marR="68575" marL="68575"/>
                </a:tc>
              </a:tr>
              <a:tr h="370850">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4</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Accident With Local Consequences</a:t>
                      </a:r>
                      <a:endParaRPr/>
                    </a:p>
                  </a:txBody>
                  <a:tcPr marT="0" marB="0" marR="68575" marL="68575"/>
                </a:tc>
                <a:tc>
                  <a:txBody>
                    <a:bodyPr/>
                    <a:lstStyle/>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Sellafield (United Kingdom) - 5 incidents 1955 to 1979[3]</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SL-1 Experimental Power Station (United States) - 1961, reactor reached prompt criticality, killing three operators</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Saint-Laurent Nuclear Power Plant (France) - 1980, partial core meltdown</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Buenos Aires (Argentina) - 1983, criticality accident during fuel rod rearrangement killed one operator and injured 2 others</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Jaslovské Bohunice (Czechoslovakia) - 1977, contamination of reactor building</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Tokaimura nuclear accident (Japan) - 1999, three inexperienced operators at a reprocessing facility caused a criticality accident; two of them died</a:t>
                      </a:r>
                      <a:endParaRPr/>
                    </a:p>
                    <a:p>
                      <a:pPr indent="0" lvl="0" marL="0" marR="0" rtl="0" algn="ctr">
                        <a:lnSpc>
                          <a:spcPct val="100000"/>
                        </a:lnSpc>
                        <a:spcBef>
                          <a:spcPts val="0"/>
                        </a:spcBef>
                        <a:spcAft>
                          <a:spcPts val="0"/>
                        </a:spcAft>
                        <a:buClr>
                          <a:srgbClr val="000000"/>
                        </a:buClr>
                        <a:buFont typeface="Arial"/>
                        <a:buNone/>
                      </a:pPr>
                      <a:r>
                        <a:t/>
                      </a:r>
                      <a:endParaRPr sz="1400" u="none" cap="none" strike="noStrike"/>
                    </a:p>
                  </a:txBody>
                  <a:tcPr marT="0" marB="0" marR="68575" marL="6857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Accidents Worldwide</a:t>
            </a:r>
            <a:endParaRPr/>
          </a:p>
        </p:txBody>
      </p:sp>
      <p:sp>
        <p:nvSpPr>
          <p:cNvPr id="453" name="Google Shape;453;p65"/>
          <p:cNvSpPr txBox="1"/>
          <p:nvPr>
            <p:ph idx="1" type="body"/>
          </p:nvPr>
        </p:nvSpPr>
        <p:spPr>
          <a:xfrm>
            <a:off x="24000" y="838200"/>
            <a:ext cx="9043800" cy="5963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Worldwide 99 accidents at nuclear power plants.</a:t>
            </a:r>
            <a:endParaRPr/>
          </a:p>
          <a:p>
            <a:pPr indent="-342900" lvl="0" marL="342900" marR="0" rtl="0" algn="l">
              <a:lnSpc>
                <a:spcPct val="100000"/>
              </a:lnSpc>
              <a:spcBef>
                <a:spcPts val="64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Of which 57 occurred since the Chernobyl disaster</a:t>
            </a:r>
            <a:endParaRPr/>
          </a:p>
          <a:p>
            <a:pPr indent="-342900" lvl="0" marL="342900" marR="0" rtl="0" algn="l">
              <a:lnSpc>
                <a:spcPct val="100000"/>
              </a:lnSpc>
              <a:spcBef>
                <a:spcPts val="64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57% (56 out of 99) occurred in the USA.</a:t>
            </a:r>
            <a:r>
              <a:rPr b="0" baseline="30000" i="0" lang="en" sz="2800" u="sng" cap="none" strike="noStrike">
                <a:solidFill>
                  <a:schemeClr val="hlink"/>
                </a:solidFill>
                <a:latin typeface="Arial"/>
                <a:ea typeface="Arial"/>
                <a:cs typeface="Arial"/>
                <a:sym typeface="Arial"/>
                <a:hlinkClick r:id="rId3"/>
              </a:rPr>
              <a:t>[7]</a:t>
            </a:r>
            <a:r>
              <a:rPr b="0" i="0" lang="en" sz="2800" u="none" cap="none" strike="noStrike">
                <a:solidFill>
                  <a:srgbClr val="073763"/>
                </a:solidFill>
                <a:latin typeface="Arial"/>
                <a:ea typeface="Arial"/>
                <a:cs typeface="Arial"/>
                <a:sym typeface="Arial"/>
              </a:rPr>
              <a:t>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Serious </a:t>
            </a:r>
            <a:r>
              <a:rPr b="0" i="0" lang="en" sz="2800" u="sng" cap="none" strike="noStrike">
                <a:solidFill>
                  <a:schemeClr val="hlink"/>
                </a:solidFill>
                <a:latin typeface="Arial"/>
                <a:ea typeface="Arial"/>
                <a:cs typeface="Arial"/>
                <a:sym typeface="Arial"/>
                <a:hlinkClick r:id="rId4"/>
              </a:rPr>
              <a:t>nuclear power plant</a:t>
            </a:r>
            <a:r>
              <a:rPr b="0" i="0" lang="en" sz="2800" u="none" cap="none" strike="noStrike">
                <a:solidFill>
                  <a:srgbClr val="073763"/>
                </a:solidFill>
                <a:latin typeface="Arial"/>
                <a:ea typeface="Arial"/>
                <a:cs typeface="Arial"/>
                <a:sym typeface="Arial"/>
              </a:rPr>
              <a:t> accidents include: </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none" cap="none" strike="noStrike">
                <a:solidFill>
                  <a:srgbClr val="000000"/>
                </a:solidFill>
                <a:latin typeface="Arial"/>
                <a:ea typeface="Arial"/>
                <a:cs typeface="Arial"/>
                <a:sym typeface="Arial"/>
              </a:rPr>
              <a:t> the </a:t>
            </a:r>
            <a:r>
              <a:rPr b="0" i="0" lang="en" sz="2400" u="sng" cap="none" strike="noStrike">
                <a:solidFill>
                  <a:schemeClr val="hlink"/>
                </a:solidFill>
                <a:latin typeface="Arial"/>
                <a:ea typeface="Arial"/>
                <a:cs typeface="Arial"/>
                <a:sym typeface="Arial"/>
                <a:hlinkClick r:id="rId5"/>
              </a:rPr>
              <a:t>Fukushima Daiichi nuclear disaster</a:t>
            </a:r>
            <a:r>
              <a:rPr b="0" i="0" lang="en" sz="2400" u="none" cap="none" strike="noStrike">
                <a:solidFill>
                  <a:srgbClr val="000000"/>
                </a:solidFill>
                <a:latin typeface="Arial"/>
                <a:ea typeface="Arial"/>
                <a:cs typeface="Arial"/>
                <a:sym typeface="Arial"/>
              </a:rPr>
              <a:t> (2011), </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none" cap="none" strike="noStrike">
                <a:solidFill>
                  <a:srgbClr val="000000"/>
                </a:solidFill>
                <a:latin typeface="Arial"/>
                <a:ea typeface="Arial"/>
                <a:cs typeface="Arial"/>
                <a:sym typeface="Arial"/>
              </a:rPr>
              <a:t>Chernobyl disaster (1986), </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sng" cap="none" strike="noStrike">
                <a:solidFill>
                  <a:schemeClr val="hlink"/>
                </a:solidFill>
                <a:latin typeface="Arial"/>
                <a:ea typeface="Arial"/>
                <a:cs typeface="Arial"/>
                <a:sym typeface="Arial"/>
                <a:hlinkClick r:id="rId6"/>
              </a:rPr>
              <a:t>Three Mile Island accident</a:t>
            </a:r>
            <a:r>
              <a:rPr b="0" i="0" lang="en" sz="2400" u="none" cap="none" strike="noStrike">
                <a:solidFill>
                  <a:srgbClr val="000000"/>
                </a:solidFill>
                <a:latin typeface="Arial"/>
                <a:ea typeface="Arial"/>
                <a:cs typeface="Arial"/>
                <a:sym typeface="Arial"/>
              </a:rPr>
              <a:t> (1979)</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sng" cap="none" strike="noStrike">
                <a:solidFill>
                  <a:schemeClr val="hlink"/>
                </a:solidFill>
                <a:latin typeface="Arial"/>
                <a:ea typeface="Arial"/>
                <a:cs typeface="Arial"/>
                <a:sym typeface="Arial"/>
                <a:hlinkClick r:id="rId7"/>
              </a:rPr>
              <a:t>SL-1</a:t>
            </a:r>
            <a:r>
              <a:rPr b="0" i="0" lang="en" sz="2400" u="none" cap="none" strike="noStrike">
                <a:solidFill>
                  <a:srgbClr val="000000"/>
                </a:solidFill>
                <a:latin typeface="Arial"/>
                <a:ea typeface="Arial"/>
                <a:cs typeface="Arial"/>
                <a:sym typeface="Arial"/>
              </a:rPr>
              <a:t> accident (1961).</a:t>
            </a:r>
            <a:r>
              <a:rPr b="0" baseline="30000" i="0" lang="en" sz="2400" u="sng" cap="none" strike="noStrike">
                <a:solidFill>
                  <a:schemeClr val="hlink"/>
                </a:solidFill>
                <a:latin typeface="Arial"/>
                <a:ea typeface="Arial"/>
                <a:cs typeface="Arial"/>
                <a:sym typeface="Arial"/>
                <a:hlinkClick r:id="rId8"/>
              </a:rPr>
              <a:t>[8]</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Highest cumulative loss among energy-related accidents.</a:t>
            </a:r>
            <a:endParaRPr/>
          </a:p>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rgbClr val="073763"/>
                </a:solidFill>
                <a:latin typeface="Arial"/>
                <a:ea typeface="Arial"/>
                <a:cs typeface="Arial"/>
                <a:sym typeface="Arial"/>
              </a:rPr>
              <a:t>The French Atomic Energy Commission (CEA) has concluded that technical innovation cannot eliminate the risk of human errors in nuclear plant operation.</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454" name="Google Shape;454;p65"/>
          <p:cNvSpPr/>
          <p:nvPr/>
        </p:nvSpPr>
        <p:spPr>
          <a:xfrm>
            <a:off x="5029200" y="6581002"/>
            <a:ext cx="41148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1200" u="none" cap="none" strike="noStrike">
                <a:solidFill>
                  <a:schemeClr val="dk1"/>
                </a:solidFill>
                <a:latin typeface="Times New Roman"/>
                <a:ea typeface="Times New Roman"/>
                <a:cs typeface="Times New Roman"/>
                <a:sym typeface="Times New Roman"/>
              </a:rPr>
              <a:t>http://en.wikipedia.org/wiki/Nuclear_and_radiation_accidents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461" name="Google Shape;461;p66"/>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99 nuclear reactor accidents world-wide is not a big deal! It shows how safe the technology is!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Auto accidents happen in millions.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468" name="Google Shape;468;p67"/>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Radioactivity-related accidents/leaks can lay waste contaminated land for thousands of years.</a:t>
            </a:r>
            <a:endParaRPr/>
          </a:p>
          <a:p>
            <a:pPr indent="-342900" lvl="0" marL="3429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Immediate deaths (which are very few) are not the best way of quantifying damage. </a:t>
            </a:r>
            <a:endParaRPr/>
          </a:p>
          <a:p>
            <a:pPr indent="-342900" lvl="0" marL="3429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 Affects exposed persons and future generations (mutations, birth defects).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Radioactive Waste Disposal</a:t>
            </a:r>
            <a:endParaRPr/>
          </a:p>
        </p:txBody>
      </p:sp>
      <p:sp>
        <p:nvSpPr>
          <p:cNvPr id="475" name="Google Shape;475;p6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The cumul. total of spent nuclear fuel &gt; 700,000 tonnes.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Radioactive wastes can remain a concern for thousands of years and several half-lives.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Long term and inter-generational health impacts should be examined critically.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Practical studies only consider up to 100 years as far as effective planning and cost evaluations are concerned.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To date, no country has opened a permanent disposal facility to isolate the most long-lived and highly radioactive waste produced by commercial reactors</a:t>
            </a:r>
            <a:r>
              <a:rPr b="0" i="0" lang="en" sz="2200" u="none" cap="none" strike="noStrike">
                <a:solidFill>
                  <a:schemeClr val="dk1"/>
                </a:solidFill>
                <a:latin typeface="Arial"/>
                <a:ea typeface="Arial"/>
                <a:cs typeface="Arial"/>
                <a:sym typeface="Arial"/>
              </a:rPr>
              <a:t>--</a:t>
            </a:r>
            <a:r>
              <a:rPr b="0" i="0" lang="en" sz="2200" u="sng" cap="none" strike="noStrike">
                <a:solidFill>
                  <a:schemeClr val="hlink"/>
                </a:solidFill>
                <a:latin typeface="Arial"/>
                <a:ea typeface="Arial"/>
                <a:cs typeface="Arial"/>
                <a:sym typeface="Arial"/>
                <a:hlinkClick r:id="rId3"/>
              </a:rPr>
              <a:t>World Energy Outlook 2014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If safe disposal as promised by various governments and nuclear agencies is so easy then why did they do this...?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Fossil Fuels Units and Energy Content</a:t>
            </a:r>
            <a:endParaRPr/>
          </a:p>
        </p:txBody>
      </p:sp>
      <p:sp>
        <p:nvSpPr>
          <p:cNvPr id="82" name="Google Shape;82;p15"/>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 1 Petroleum barrel =  42 U.S. gallons = 35 Imperial gallons = 159 L. </a:t>
            </a:r>
            <a:endParaRPr/>
          </a:p>
          <a:p>
            <a:pPr indent="-342900" lvl="0" marL="342900" marR="0" rtl="0" algn="l">
              <a:lnSpc>
                <a:spcPct val="100000"/>
              </a:lnSpc>
              <a:spcBef>
                <a:spcPts val="560"/>
              </a:spcBef>
              <a:spcAft>
                <a:spcPts val="0"/>
              </a:spcAft>
              <a:buClr>
                <a:schemeClr val="dk1"/>
              </a:buClr>
              <a:buSzPts val="1700"/>
              <a:buFont typeface="Arial"/>
              <a:buChar char="●"/>
            </a:pPr>
            <a:r>
              <a:rPr b="1" i="0" lang="en" sz="2800" u="none" cap="none" strike="noStrike">
                <a:solidFill>
                  <a:schemeClr val="dk1"/>
                </a:solidFill>
                <a:latin typeface="Times New Roman"/>
                <a:ea typeface="Times New Roman"/>
                <a:cs typeface="Times New Roman"/>
                <a:sym typeface="Times New Roman"/>
              </a:rPr>
              <a:t>Barrel of oil</a:t>
            </a:r>
            <a:r>
              <a:rPr b="0" i="0" lang="en" sz="2800" u="none" cap="none" strike="noStrike">
                <a:solidFill>
                  <a:schemeClr val="dk1"/>
                </a:solidFill>
                <a:latin typeface="Times New Roman"/>
                <a:ea typeface="Times New Roman"/>
                <a:cs typeface="Times New Roman"/>
                <a:sym typeface="Times New Roman"/>
              </a:rPr>
              <a:t> equivalent (boe) = ~ 6.1 GJ = 5.8 million Btu = 1,700 kWh.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7.2 barrels oil are equivalent to 1 metric tonne of oil = 42-45 GJ. </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gasoline density (average) = 0.73 g/ml ( = metric tonnes/m</a:t>
            </a:r>
            <a:r>
              <a:rPr b="0" baseline="30000" i="0" lang="en" sz="2400" u="none" cap="none" strike="noStrike">
                <a:solidFill>
                  <a:schemeClr val="dk1"/>
                </a:solidFill>
                <a:latin typeface="Times New Roman"/>
                <a:ea typeface="Times New Roman"/>
                <a:cs typeface="Times New Roman"/>
                <a:sym typeface="Times New Roman"/>
              </a:rPr>
              <a:t>3</a:t>
            </a:r>
            <a:r>
              <a:rPr b="0" i="0" lang="en" sz="2400" u="none" cap="none" strike="noStrike">
                <a:solidFill>
                  <a:schemeClr val="dk1"/>
                </a:solidFill>
                <a:latin typeface="Times New Roman"/>
                <a:ea typeface="Times New Roman"/>
                <a:cs typeface="Times New Roman"/>
                <a:sym typeface="Times New Roman"/>
              </a:rPr>
              <a:t>) </a:t>
            </a:r>
            <a:endParaRPr/>
          </a:p>
          <a:p>
            <a:pPr indent="-342900" lvl="1"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Note that the energy content (heating value) of petroleum products per unit mass is fairly constant, but their density differs significantly – hence the energy content of a liter, gallon, etc. varies between gasoline, diesel, kerosene.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Illegal Dumping—Mafia</a:t>
            </a:r>
            <a:endParaRPr/>
          </a:p>
        </p:txBody>
      </p:sp>
      <p:sp>
        <p:nvSpPr>
          <p:cNvPr id="482" name="Google Shape;482;p69"/>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‘Ndrangheta mafia clan accused of trafficking and illegally dumping nuclear waste.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 manager of the Italy’s state energy research agency “Enea” paid the clan to get rid of 600 drums of toxic and radioactive waste from Italy, Switzerland, France, Germany, and the US, with Somalia as the destination, where the waste was buried after buying off local politicians.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Enea employees are suspected of paying the criminals to take waste off their hands in the 1980s and 1990s.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Ndrangheta claim to have been paid to sink ships with radioactive material for the last 20 years.</a:t>
            </a:r>
            <a:endParaRPr/>
          </a:p>
        </p:txBody>
      </p:sp>
      <p:sp>
        <p:nvSpPr>
          <p:cNvPr id="483" name="Google Shape;483;p69"/>
          <p:cNvSpPr txBox="1"/>
          <p:nvPr/>
        </p:nvSpPr>
        <p:spPr>
          <a:xfrm>
            <a:off x="304800" y="6346475"/>
            <a:ext cx="7961400" cy="4634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http://en.wikipedia.org/wiki/Toxic_waste_dumping_by_the_%27Ndrangheta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489" name="Google Shape;489;p7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2800" u="none" cap="none" strike="noStrike">
                <a:solidFill>
                  <a:srgbClr val="073763"/>
                </a:solidFill>
                <a:latin typeface="Arial"/>
                <a:ea typeface="Arial"/>
                <a:cs typeface="Arial"/>
                <a:sym typeface="Arial"/>
              </a:rPr>
              <a:t>Reading Material: </a:t>
            </a:r>
            <a:endParaRPr b="0" i="0" sz="2800" u="none" cap="none" strike="noStrike">
              <a:solidFill>
                <a:srgbClr val="073763"/>
              </a:solidFill>
              <a:latin typeface="Arial"/>
              <a:ea typeface="Arial"/>
              <a:cs typeface="Arial"/>
              <a:sym typeface="Arial"/>
            </a:endParaRPr>
          </a:p>
          <a:p>
            <a:pPr indent="-317500" lvl="0" marL="457200" rtl="0" algn="l">
              <a:spcBef>
                <a:spcPts val="0"/>
              </a:spcBef>
              <a:spcAft>
                <a:spcPts val="0"/>
              </a:spcAft>
              <a:buSzPts val="1400"/>
              <a:buChar char="●"/>
            </a:pPr>
            <a:r>
              <a:rPr lang="en" u="sng">
                <a:solidFill>
                  <a:schemeClr val="hlink"/>
                </a:solidFill>
                <a:hlinkClick r:id="rId3"/>
              </a:rPr>
              <a:t>Pros and Cons of the Nuclear Energy Debate</a:t>
            </a:r>
            <a:r>
              <a:rPr lang="en"/>
              <a:t>.</a:t>
            </a:r>
            <a:endParaRPr/>
          </a:p>
          <a:p>
            <a:pPr indent="-317500" lvl="0" marL="457200" rtl="0" algn="l">
              <a:spcBef>
                <a:spcPts val="0"/>
              </a:spcBef>
              <a:spcAft>
                <a:spcPts val="0"/>
              </a:spcAft>
              <a:buSzPts val="1400"/>
              <a:buChar char="●"/>
            </a:pPr>
            <a:r>
              <a:rPr lang="en" u="sng">
                <a:solidFill>
                  <a:schemeClr val="hlink"/>
                </a:solidFill>
                <a:hlinkClick r:id="rId4"/>
              </a:rPr>
              <a:t>Whole Earth Discipline</a:t>
            </a:r>
            <a:r>
              <a:rPr lang="en"/>
              <a:t> (pro-nuclear) </a:t>
            </a:r>
            <a:endParaRPr/>
          </a:p>
          <a:p>
            <a:pPr indent="-317500" lvl="0" marL="457200" rtl="0" algn="l">
              <a:spcBef>
                <a:spcPts val="0"/>
              </a:spcBef>
              <a:spcAft>
                <a:spcPts val="0"/>
              </a:spcAft>
              <a:buSzPts val="1400"/>
              <a:buChar char="●"/>
            </a:pPr>
            <a:r>
              <a:rPr lang="en" u="sng">
                <a:solidFill>
                  <a:schemeClr val="hlink"/>
                </a:solidFill>
                <a:hlinkClick r:id="rId5"/>
              </a:rPr>
              <a:t>Four Nuclear Myths: A Commentary on Stewart Brand's Whole Earth Discipline and on Similar Writings</a:t>
            </a:r>
            <a:r>
              <a:rPr lang="en"/>
              <a:t> (pro-renewables)</a:t>
            </a:r>
            <a:endParaRPr/>
          </a:p>
          <a:p>
            <a:pPr indent="0" lvl="0" marL="0" marR="0" rtl="0" algn="l">
              <a:lnSpc>
                <a:spcPct val="100000"/>
              </a:lnSpc>
              <a:spcBef>
                <a:spcPts val="0"/>
              </a:spcBef>
              <a:spcAft>
                <a:spcPts val="0"/>
              </a:spcAft>
              <a:buClr>
                <a:srgbClr val="073763"/>
              </a:buClr>
              <a:buFont typeface="Arial"/>
              <a:buNone/>
            </a:pPr>
            <a:r>
              <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496" name="Google Shape;496;p71"/>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OK, just stop!</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Let’s not get into a debate...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What about plain and simple Hydroelectric Power?  </a:t>
            </a:r>
            <a:endParaRPr/>
          </a:p>
          <a:p>
            <a:pPr indent="-3429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There couldn't possibly be any problem with it!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p72"/>
          <p:cNvPicPr preferRelativeResize="0"/>
          <p:nvPr/>
        </p:nvPicPr>
        <p:blipFill rotWithShape="1">
          <a:blip r:embed="rId3">
            <a:alphaModFix/>
          </a:blip>
          <a:srcRect b="0" l="0" r="0" t="0"/>
          <a:stretch/>
        </p:blipFill>
        <p:spPr>
          <a:xfrm>
            <a:off x="5029200" y="609600"/>
            <a:ext cx="3429000" cy="5181600"/>
          </a:xfrm>
          <a:prstGeom prst="rect">
            <a:avLst/>
          </a:prstGeom>
          <a:noFill/>
          <a:ln>
            <a:noFill/>
          </a:ln>
        </p:spPr>
      </p:pic>
      <p:sp>
        <p:nvSpPr>
          <p:cNvPr id="503" name="Google Shape;503;p72"/>
          <p:cNvSpPr/>
          <p:nvPr/>
        </p:nvSpPr>
        <p:spPr>
          <a:xfrm>
            <a:off x="3886200" y="5867400"/>
            <a:ext cx="4797424" cy="822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Water generated </a:t>
            </a:r>
            <a:r>
              <a:rPr b="0" i="0" lang="en" sz="2400" u="none" cap="none" strike="noStrike">
                <a:solidFill>
                  <a:schemeClr val="dk1"/>
                </a:solidFill>
                <a:latin typeface="Times New Roman"/>
                <a:ea typeface="Times New Roman"/>
                <a:cs typeface="Times New Roman"/>
                <a:sym typeface="Times New Roman"/>
              </a:rPr>
              <a:t>–</a:t>
            </a:r>
            <a:r>
              <a:rPr b="0" i="0" lang="en" sz="2400" u="none" cap="none" strike="noStrike">
                <a:solidFill>
                  <a:schemeClr val="dk1"/>
                </a:solidFill>
                <a:latin typeface="Arial"/>
                <a:ea typeface="Arial"/>
                <a:cs typeface="Arial"/>
                <a:sym typeface="Arial"/>
              </a:rPr>
              <a:t> Hydroelectric</a:t>
            </a:r>
            <a:endParaRPr/>
          </a:p>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Shasta dam in California</a:t>
            </a:r>
            <a:endParaRPr/>
          </a:p>
        </p:txBody>
      </p:sp>
      <p:grpSp>
        <p:nvGrpSpPr>
          <p:cNvPr id="504" name="Google Shape;504;p72"/>
          <p:cNvGrpSpPr/>
          <p:nvPr/>
        </p:nvGrpSpPr>
        <p:grpSpPr>
          <a:xfrm>
            <a:off x="1893888" y="2435225"/>
            <a:ext cx="5357811" cy="1951037"/>
            <a:chOff x="0" y="0"/>
            <a:chExt cx="3374" cy="1228"/>
          </a:xfrm>
        </p:grpSpPr>
        <p:sp>
          <p:nvSpPr>
            <p:cNvPr id="505" name="Google Shape;505;p72"/>
            <p:cNvSpPr/>
            <p:nvPr/>
          </p:nvSpPr>
          <p:spPr>
            <a:xfrm>
              <a:off x="0" y="0"/>
              <a:ext cx="3374"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2"/>
            <p:cNvSpPr/>
            <p:nvPr/>
          </p:nvSpPr>
          <p:spPr>
            <a:xfrm>
              <a:off x="0" y="0"/>
              <a:ext cx="3374" cy="1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chemeClr val="dk1"/>
                  </a:solidFill>
                  <a:latin typeface="Times New Roman"/>
                  <a:ea typeface="Times New Roman"/>
                  <a:cs typeface="Times New Roman"/>
                  <a:sym typeface="Times New Roman"/>
                </a:rPr>
                <a:t>  </a:t>
              </a:r>
              <a:r>
                <a:rPr b="0" i="0" lang="en" sz="12200" u="none" cap="none" strike="noStrike">
                  <a:solidFill>
                    <a:schemeClr val="dk1"/>
                  </a:solidFill>
                  <a:latin typeface="Times New Roman"/>
                  <a:ea typeface="Times New Roman"/>
                  <a:cs typeface="Times New Roman"/>
                  <a:sym typeface="Times New Roman"/>
                </a:rPr>
                <a:t> </a:t>
              </a:r>
              <a:r>
                <a:rPr b="0" i="0" lang="en" sz="2400" u="none" cap="none" strike="noStrike">
                  <a:solidFill>
                    <a:schemeClr val="dk1"/>
                  </a:solidFill>
                  <a:latin typeface="Times New Roman"/>
                  <a:ea typeface="Times New Roman"/>
                  <a:cs typeface="Times New Roman"/>
                  <a:sym typeface="Times New Roman"/>
                </a:rPr>
                <a:t>                                               </a:t>
              </a:r>
              <a:endParaRPr/>
            </a:p>
          </p:txBody>
        </p:sp>
      </p:grpSp>
      <p:pic>
        <p:nvPicPr>
          <p:cNvPr id="507" name="Google Shape;507;p72"/>
          <p:cNvPicPr preferRelativeResize="0"/>
          <p:nvPr/>
        </p:nvPicPr>
        <p:blipFill rotWithShape="1">
          <a:blip r:embed="rId4">
            <a:alphaModFix/>
          </a:blip>
          <a:srcRect b="0" l="0" r="0" t="0"/>
          <a:stretch/>
        </p:blipFill>
        <p:spPr>
          <a:xfrm>
            <a:off x="533400" y="762000"/>
            <a:ext cx="3657600" cy="5105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3"/>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Hydroelectric Power: Advantages</a:t>
            </a:r>
            <a:endParaRPr/>
          </a:p>
        </p:txBody>
      </p:sp>
      <p:sp>
        <p:nvSpPr>
          <p:cNvPr id="514" name="Google Shape;514;p73"/>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Low running costs</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No waste or pollution.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High reliability, continuous generation.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Electricity can be generated constantly</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Easy to step up or step down generation to meet peak demand.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Allied benefits related to creation of reservoirs such as irrigation, flood control, recreation.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Hydroelectric Power: Disadvantages</a:t>
            </a:r>
            <a:endParaRPr/>
          </a:p>
        </p:txBody>
      </p:sp>
      <p:sp>
        <p:nvSpPr>
          <p:cNvPr id="521" name="Google Shape;521;p7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High initial costs</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Huge areas submerged: displacement of thousands of people and habitat destruction.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Deforestation in the catchment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Loss of fertile riverbed land in catchment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Loss of fertile land downstream due to water logging</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Greenhouse gas emissions from submerged and waterlogged land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5"/>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Secure Energy Systems</a:t>
            </a:r>
            <a:endParaRPr/>
          </a:p>
        </p:txBody>
      </p:sp>
      <p:sp>
        <p:nvSpPr>
          <p:cNvPr id="527" name="Google Shape;527;p75"/>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“The foundation of a secure energy system is: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to need less energy in the first place,</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Then to get it from sources that are inherently invulnerable because they're diverse, dispersed, renewable, and mainly local.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Any highly centralised energy system -- pipelines, nuclear plants, refineries -- invite devastating attack. But invulnerable alternatives don't, and can't, fail on a large scale.”</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73763"/>
              </a:buClr>
              <a:buFont typeface="Arial"/>
              <a:buNone/>
            </a:pPr>
            <a:r>
              <a:rPr b="0" i="0" lang="en" sz="2800" u="none" cap="none" strike="noStrike">
                <a:solidFill>
                  <a:schemeClr val="dk1"/>
                </a:solidFill>
                <a:latin typeface="Arial"/>
                <a:ea typeface="Arial"/>
                <a:cs typeface="Arial"/>
                <a:sym typeface="Arial"/>
              </a:rPr>
              <a:t>--Amory Bloch Lovins (physicist, environmental scientist, writer, and Chairman/Chief Scientist of the </a:t>
            </a:r>
            <a:r>
              <a:rPr b="0" i="0" lang="en" sz="2800" u="sng" cap="none" strike="noStrike">
                <a:solidFill>
                  <a:schemeClr val="hlink"/>
                </a:solidFill>
                <a:latin typeface="Arial"/>
                <a:ea typeface="Arial"/>
                <a:cs typeface="Arial"/>
                <a:sym typeface="Arial"/>
                <a:hlinkClick r:id="rId3"/>
              </a:rPr>
              <a:t>Rocky Mountain Institute</a:t>
            </a:r>
            <a:r>
              <a:rPr b="0" i="0" lang="en" sz="2800" u="none" cap="none" strike="noStrike">
                <a:solidFill>
                  <a:schemeClr val="dk1"/>
                </a:solidFill>
                <a:latin typeface="Arial"/>
                <a:ea typeface="Arial"/>
                <a:cs typeface="Arial"/>
                <a:sym typeface="Arial"/>
              </a:rPr>
              <a:t>.</a:t>
            </a:r>
            <a:r>
              <a:rPr b="0" i="0" lang="en" sz="2800" u="none" cap="none" strike="noStrike">
                <a:solidFill>
                  <a:srgbClr val="073763"/>
                </a:solidFill>
                <a:latin typeface="Arial"/>
                <a:ea typeface="Arial"/>
                <a:cs typeface="Arial"/>
                <a:sym typeface="Arial"/>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6"/>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534" name="Google Shape;534;p76"/>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Well…then it looks like we </a:t>
            </a:r>
            <a:r>
              <a:rPr b="0" i="0" lang="en" sz="2800" u="none" cap="none" strike="noStrike">
                <a:solidFill>
                  <a:srgbClr val="073763"/>
                </a:solidFill>
                <a:latin typeface="Arial"/>
                <a:ea typeface="Arial"/>
                <a:cs typeface="Arial"/>
                <a:sym typeface="Arial"/>
              </a:rPr>
              <a:t>cannot depend on any of the conventional energy sources.</a:t>
            </a:r>
            <a:endParaRPr/>
          </a:p>
          <a:p>
            <a:pPr indent="-342900" lvl="0" marL="342900" marR="0" rtl="0" algn="ctr">
              <a:lnSpc>
                <a:spcPct val="100000"/>
              </a:lnSpc>
              <a:spcBef>
                <a:spcPts val="64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a:p>
            <a:pPr indent="-342900" lvl="0" marL="342900" marR="0" rtl="0" algn="ctr">
              <a:lnSpc>
                <a:spcPct val="100000"/>
              </a:lnSpc>
              <a:spcBef>
                <a:spcPts val="640"/>
              </a:spcBef>
              <a:spcAft>
                <a:spcPts val="0"/>
              </a:spcAft>
              <a:buClr>
                <a:schemeClr val="dk1"/>
              </a:buClr>
              <a:buFont typeface="Times New Roman"/>
              <a:buNone/>
            </a:pPr>
            <a:r>
              <a:rPr b="0" i="0" lang="en" sz="2800" u="none" cap="none" strike="noStrike">
                <a:solidFill>
                  <a:srgbClr val="073763"/>
                </a:solidFill>
                <a:latin typeface="Arial"/>
                <a:ea typeface="Arial"/>
                <a:cs typeface="Arial"/>
                <a:sym typeface="Arial"/>
              </a:rPr>
              <a:t>But there are alternative forms of energy right?</a:t>
            </a:r>
            <a:endParaRPr/>
          </a:p>
          <a:p>
            <a:pPr indent="-342900" lvl="0" marL="342900" marR="0" rtl="0" algn="ctr">
              <a:lnSpc>
                <a:spcPct val="100000"/>
              </a:lnSpc>
              <a:spcBef>
                <a:spcPts val="640"/>
              </a:spcBef>
              <a:spcAft>
                <a:spcPts val="0"/>
              </a:spcAft>
              <a:buClr>
                <a:schemeClr val="dk1"/>
              </a:buClr>
              <a:buFont typeface="Times New Roman"/>
              <a:buNone/>
            </a:pPr>
            <a:r>
              <a:rPr b="0" i="0" lang="en" sz="2800" u="none" cap="none" strike="noStrike">
                <a:solidFill>
                  <a:srgbClr val="073763"/>
                </a:solidFill>
                <a:latin typeface="Arial"/>
                <a:ea typeface="Arial"/>
                <a:cs typeface="Arial"/>
                <a:sym typeface="Arial"/>
              </a:rPr>
              <a:t>Why can't we use them?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540" name="Google Shape;540;p7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8"/>
          <p:cNvSpPr txBox="1"/>
          <p:nvPr>
            <p:ph type="title"/>
          </p:nvPr>
        </p:nvSpPr>
        <p:spPr>
          <a:xfrm>
            <a:off x="231412" y="152400"/>
            <a:ext cx="84555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Alternative Energy: Good News</a:t>
            </a:r>
            <a:endParaRPr/>
          </a:p>
        </p:txBody>
      </p:sp>
      <p:sp>
        <p:nvSpPr>
          <p:cNvPr id="546" name="Google Shape;546;p78"/>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The continuous/renewable energy resources on Earth far exceed present human needs.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 general, we have the technology to harness them.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But some gaps exist...</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That's where there is a tremendous scope for R&amp;D and huge potential markets!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Fossil Fuels Units and Energy Content</a:t>
            </a:r>
            <a:endParaRPr/>
          </a:p>
        </p:txBody>
      </p:sp>
      <p:sp>
        <p:nvSpPr>
          <p:cNvPr id="89" name="Google Shape;89;p16"/>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 sz="2800" u="none" cap="none" strike="noStrike">
                <a:solidFill>
                  <a:schemeClr val="dk1"/>
                </a:solidFill>
                <a:latin typeface="Times New Roman"/>
                <a:ea typeface="Times New Roman"/>
                <a:cs typeface="Times New Roman"/>
                <a:sym typeface="Times New Roman"/>
              </a:rPr>
              <a:t>Gasoline:</a:t>
            </a:r>
            <a:r>
              <a:rPr b="0" i="0" lang="en" sz="28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LHV = LHV115,000 Btu/US gallon = 121 MJ = 32 MJ/liter. </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HHV= 125,000 Btu/US gallon = 132 MJ/gallon = 35 MJ/liter</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 Metric tonne gasoline = 8.53 barrels = 1356 liter = 43.5 GJ/t (LHV); 47.3 GJ/t (HHV) </a:t>
            </a:r>
            <a:endParaRPr/>
          </a:p>
          <a:p>
            <a:pPr indent="-342900" lvl="0" marL="342900" marR="0" rtl="0" algn="l">
              <a:lnSpc>
                <a:spcPct val="100000"/>
              </a:lnSpc>
              <a:spcBef>
                <a:spcPts val="560"/>
              </a:spcBef>
              <a:spcAft>
                <a:spcPts val="0"/>
              </a:spcAft>
              <a:buClr>
                <a:schemeClr val="dk1"/>
              </a:buClr>
              <a:buSzPts val="1700"/>
              <a:buFont typeface="Arial"/>
              <a:buChar char="●"/>
            </a:pPr>
            <a:r>
              <a:rPr b="1" i="0" lang="en" sz="2800" u="none" cap="none" strike="noStrike">
                <a:solidFill>
                  <a:schemeClr val="dk1"/>
                </a:solidFill>
                <a:latin typeface="Times New Roman"/>
                <a:ea typeface="Times New Roman"/>
                <a:cs typeface="Times New Roman"/>
                <a:sym typeface="Times New Roman"/>
              </a:rPr>
              <a:t>Petro-diesel</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Heating Value</a:t>
            </a:r>
            <a:r>
              <a:rPr b="1" i="0" lang="en" sz="2800" u="none" cap="none" strike="noStrike">
                <a:solidFill>
                  <a:schemeClr val="dk1"/>
                </a:solidFill>
                <a:latin typeface="Times New Roman"/>
                <a:ea typeface="Times New Roman"/>
                <a:cs typeface="Times New Roman"/>
                <a:sym typeface="Times New Roman"/>
              </a:rPr>
              <a:t>: </a:t>
            </a:r>
            <a:r>
              <a:rPr b="0" i="0" lang="en" sz="2800" u="none" cap="none" strike="noStrike">
                <a:solidFill>
                  <a:schemeClr val="dk1"/>
                </a:solidFill>
                <a:latin typeface="Times New Roman"/>
                <a:ea typeface="Times New Roman"/>
                <a:cs typeface="Times New Roman"/>
                <a:sym typeface="Times New Roman"/>
              </a:rPr>
              <a:t>130,500 Btu/gallon (36.4 MJ/liter or 42.8 GJ/t)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petro-diesel density (average) = 0.84 g/ml (= metric tonnes/m</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552" name="Google Shape;552;p79"/>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553" name="Google Shape;553;p79"/>
          <p:cNvPicPr preferRelativeResize="0"/>
          <p:nvPr/>
        </p:nvPicPr>
        <p:blipFill rotWithShape="1">
          <a:blip r:embed="rId3">
            <a:alphaModFix/>
          </a:blip>
          <a:srcRect b="0" l="0" r="0" t="0"/>
          <a:stretch/>
        </p:blipFill>
        <p:spPr>
          <a:xfrm>
            <a:off x="-9525" y="104335"/>
            <a:ext cx="9144000" cy="6677465"/>
          </a:xfrm>
          <a:prstGeom prst="rect">
            <a:avLst/>
          </a:prstGeom>
          <a:noFill/>
          <a:ln>
            <a:noFill/>
          </a:ln>
        </p:spPr>
      </p:pic>
      <p:sp>
        <p:nvSpPr>
          <p:cNvPr id="554" name="Google Shape;554;p79"/>
          <p:cNvSpPr txBox="1"/>
          <p:nvPr/>
        </p:nvSpPr>
        <p:spPr>
          <a:xfrm>
            <a:off x="0" y="6248400"/>
            <a:ext cx="6399599" cy="6383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http://www.nar.ucar.edu/2008/ESSL/catalog/cgd/images/trenberth9.jpg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560" name="Google Shape;560;p8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561" name="Google Shape;561;p80"/>
          <p:cNvPicPr preferRelativeResize="0"/>
          <p:nvPr/>
        </p:nvPicPr>
        <p:blipFill rotWithShape="1">
          <a:blip r:embed="rId3">
            <a:alphaModFix/>
          </a:blip>
          <a:srcRect b="0" l="0" r="0" t="0"/>
          <a:stretch/>
        </p:blipFill>
        <p:spPr>
          <a:xfrm>
            <a:off x="0" y="0"/>
            <a:ext cx="9144000" cy="69219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1"/>
          <p:cNvSpPr/>
          <p:nvPr/>
        </p:nvSpPr>
        <p:spPr>
          <a:xfrm>
            <a:off x="152400" y="4495800"/>
            <a:ext cx="8839199" cy="2308200"/>
          </a:xfrm>
          <a:prstGeom prst="rect">
            <a:avLst/>
          </a:prstGeom>
          <a:solidFill>
            <a:schemeClr val="lt1"/>
          </a:solidFill>
          <a:ln>
            <a:noFill/>
          </a:ln>
        </p:spPr>
        <p:txBody>
          <a:bodyPr anchorCtr="0" anchor="t" bIns="45700" lIns="91425" spcFirstLastPara="1" rIns="91425" wrap="square" tIns="45700">
            <a:noAutofit/>
          </a:bodyPr>
          <a:lstStyle/>
          <a:p>
            <a:pPr indent="-274638" lvl="0" marL="274638"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All human energy and fuel needs, supplied by black spots of solar cell areas</a:t>
            </a:r>
            <a:endParaRPr/>
          </a:p>
          <a:p>
            <a:pPr indent="-274638" lvl="0" marL="274638"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At conversion efficiency of 8%; cloud cover accounted for.</a:t>
            </a:r>
            <a:endParaRPr/>
          </a:p>
          <a:p>
            <a:pPr indent="-274638" lvl="0" marL="274638"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Colors show the local solar irradiance averaged over three years from 1991 to 1993 (24 hours a day)</a:t>
            </a:r>
            <a:endParaRPr/>
          </a:p>
          <a:p>
            <a:pPr indent="-274638" lvl="0" marL="274638" marR="0" rtl="0" algn="l">
              <a:lnSpc>
                <a:spcPct val="100000"/>
              </a:lnSpc>
              <a:spcBef>
                <a:spcPts val="0"/>
              </a:spcBef>
              <a:spcAft>
                <a:spcPts val="0"/>
              </a:spcAft>
              <a:buClr>
                <a:schemeClr val="dk1"/>
              </a:buClr>
              <a:buSzPts val="1450"/>
              <a:buFont typeface="Arial"/>
              <a:buChar char="●"/>
            </a:pPr>
            <a:r>
              <a:rPr b="0" i="0" lang="en" sz="1000" u="sng" cap="none" strike="noStrike">
                <a:solidFill>
                  <a:schemeClr val="hlink"/>
                </a:solidFill>
                <a:latin typeface="Times New Roman"/>
                <a:ea typeface="Times New Roman"/>
                <a:cs typeface="Times New Roman"/>
                <a:sym typeface="Times New Roman"/>
                <a:hlinkClick r:id="rId3"/>
              </a:rPr>
              <a:t>http://www.ez2c.de/ml/solar_land_area/</a:t>
            </a:r>
            <a:endParaRPr/>
          </a:p>
        </p:txBody>
      </p:sp>
      <p:pic>
        <p:nvPicPr>
          <p:cNvPr id="568" name="Google Shape;568;p81"/>
          <p:cNvPicPr preferRelativeResize="0"/>
          <p:nvPr/>
        </p:nvPicPr>
        <p:blipFill rotWithShape="1">
          <a:blip r:embed="rId4">
            <a:alphaModFix/>
          </a:blip>
          <a:srcRect b="0" l="2045" r="1938" t="8349"/>
          <a:stretch/>
        </p:blipFill>
        <p:spPr>
          <a:xfrm>
            <a:off x="839475" y="1000625"/>
            <a:ext cx="7252424" cy="3498000"/>
          </a:xfrm>
          <a:prstGeom prst="rect">
            <a:avLst/>
          </a:prstGeom>
          <a:noFill/>
          <a:ln>
            <a:noFill/>
          </a:ln>
        </p:spPr>
      </p:pic>
      <p:sp>
        <p:nvSpPr>
          <p:cNvPr id="569" name="Google Shape;569;p8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We have Enough Renewable Energy!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pic>
        <p:nvPicPr>
          <p:cNvPr id="575" name="Google Shape;575;p82"/>
          <p:cNvPicPr preferRelativeResize="0"/>
          <p:nvPr/>
        </p:nvPicPr>
        <p:blipFill rotWithShape="1">
          <a:blip r:embed="rId3">
            <a:alphaModFix/>
          </a:blip>
          <a:srcRect b="0" l="0" r="0" t="0"/>
          <a:stretch/>
        </p:blipFill>
        <p:spPr>
          <a:xfrm>
            <a:off x="0" y="1115925"/>
            <a:ext cx="9144000" cy="5451474"/>
          </a:xfrm>
          <a:prstGeom prst="rect">
            <a:avLst/>
          </a:prstGeom>
          <a:noFill/>
          <a:ln>
            <a:noFill/>
          </a:ln>
        </p:spPr>
      </p:pic>
      <p:sp>
        <p:nvSpPr>
          <p:cNvPr id="576" name="Google Shape;576;p82"/>
          <p:cNvSpPr txBox="1"/>
          <p:nvPr>
            <p:ph type="title"/>
          </p:nvPr>
        </p:nvSpPr>
        <p:spPr>
          <a:xfrm>
            <a:off x="7620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The Solar Spectrum</a:t>
            </a:r>
            <a:endParaRPr/>
          </a:p>
        </p:txBody>
      </p:sp>
      <p:cxnSp>
        <p:nvCxnSpPr>
          <p:cNvPr id="577" name="Google Shape;577;p82"/>
          <p:cNvCxnSpPr/>
          <p:nvPr/>
        </p:nvCxnSpPr>
        <p:spPr>
          <a:xfrm rot="10800000">
            <a:off x="381000" y="1600200"/>
            <a:ext cx="533399" cy="0"/>
          </a:xfrm>
          <a:prstGeom prst="straightConnector1">
            <a:avLst/>
          </a:prstGeom>
          <a:noFill/>
          <a:ln cap="flat" cmpd="sng" w="31750">
            <a:solidFill>
              <a:schemeClr val="lt2"/>
            </a:solidFill>
            <a:prstDash val="solid"/>
            <a:round/>
            <a:headEnd len="sm" w="sm"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3"/>
          <p:cNvSpPr txBox="1"/>
          <p:nvPr>
            <p:ph type="title"/>
          </p:nvPr>
        </p:nvSpPr>
        <p:spPr>
          <a:xfrm>
            <a:off x="304800" y="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FF6600"/>
                </a:solidFill>
                <a:latin typeface="Times New Roman"/>
                <a:ea typeface="Times New Roman"/>
                <a:cs typeface="Times New Roman"/>
                <a:sym typeface="Times New Roman"/>
              </a:rPr>
              <a:t>Applications of Solar Energy</a:t>
            </a:r>
            <a:endParaRPr/>
          </a:p>
        </p:txBody>
      </p:sp>
      <p:sp>
        <p:nvSpPr>
          <p:cNvPr id="584" name="Google Shape;584;p83"/>
          <p:cNvSpPr txBox="1"/>
          <p:nvPr>
            <p:ph idx="1" type="body"/>
          </p:nvPr>
        </p:nvSpPr>
        <p:spPr>
          <a:xfrm>
            <a:off x="457200" y="1189037"/>
            <a:ext cx="8229600" cy="51355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Heating and cooling of residential building.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water heating.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cookers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engines for water pumping.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Food refrigeration</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furnaces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electric power generation by solar ponds, reflectors with lenses.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photovoltaic cells, which can be used for conversion of solar energy directly into electricity.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Worldwide Growth of PV</a:t>
            </a:r>
            <a:endParaRPr/>
          </a:p>
        </p:txBody>
      </p:sp>
      <p:sp>
        <p:nvSpPr>
          <p:cNvPr id="590" name="Google Shape;590;p8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591" name="Google Shape;591;p84"/>
          <p:cNvPicPr preferRelativeResize="0"/>
          <p:nvPr/>
        </p:nvPicPr>
        <p:blipFill rotWithShape="1">
          <a:blip r:embed="rId3">
            <a:alphaModFix/>
          </a:blip>
          <a:srcRect b="0" l="0" r="0" t="0"/>
          <a:stretch/>
        </p:blipFill>
        <p:spPr>
          <a:xfrm>
            <a:off x="680150" y="1371597"/>
            <a:ext cx="7771894" cy="5438774"/>
          </a:xfrm>
          <a:prstGeom prst="rect">
            <a:avLst/>
          </a:prstGeom>
          <a:noFill/>
          <a:ln>
            <a:noFill/>
          </a:ln>
        </p:spPr>
      </p:pic>
      <p:sp>
        <p:nvSpPr>
          <p:cNvPr id="592" name="Google Shape;592;p84"/>
          <p:cNvSpPr txBox="1"/>
          <p:nvPr/>
        </p:nvSpPr>
        <p:spPr>
          <a:xfrm>
            <a:off x="889275" y="5884278"/>
            <a:ext cx="2653200" cy="1601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http://en.wikipedia.org/wiki/Solar_energy</a:t>
            </a:r>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000000"/>
              </a:solidFill>
              <a:latin typeface="Arial"/>
              <a:ea typeface="Arial"/>
              <a:cs typeface="Arial"/>
              <a:sym typeface="Arial"/>
            </a:endParaRPr>
          </a:p>
        </p:txBody>
      </p:sp>
      <p:sp>
        <p:nvSpPr>
          <p:cNvPr id="593" name="Google Shape;593;p84"/>
          <p:cNvSpPr txBox="1"/>
          <p:nvPr/>
        </p:nvSpPr>
        <p:spPr>
          <a:xfrm>
            <a:off x="1806125" y="1800875"/>
            <a:ext cx="4384500" cy="3141000"/>
          </a:xfrm>
          <a:prstGeom prst="rect">
            <a:avLst/>
          </a:prstGeom>
          <a:noFill/>
          <a:ln>
            <a:noFill/>
          </a:ln>
        </p:spPr>
        <p:txBody>
          <a:bodyPr anchorCtr="0" anchor="ctr" bIns="91425" lIns="91425" spcFirstLastPara="1" rIns="91425" wrap="square" tIns="91425">
            <a:noAutofit/>
          </a:bodyPr>
          <a:lstStyle/>
          <a:p>
            <a:pPr indent="0" lvl="0" marL="0" marR="0" rtl="0" algn="l">
              <a:lnSpc>
                <a:spcPct val="144321"/>
              </a:lnSpc>
              <a:spcBef>
                <a:spcPts val="0"/>
              </a:spcBef>
              <a:spcAft>
                <a:spcPts val="0"/>
              </a:spcAft>
              <a:buClr>
                <a:srgbClr val="000000"/>
              </a:buClr>
              <a:buFont typeface="Arial"/>
              <a:buNone/>
            </a:pPr>
            <a:r>
              <a:t/>
            </a:r>
            <a:endParaRPr b="0" i="0" sz="2400" u="none" cap="none" strike="noStrike">
              <a:solidFill>
                <a:srgbClr val="252525"/>
              </a:solidFill>
              <a:latin typeface="Arial"/>
              <a:ea typeface="Arial"/>
              <a:cs typeface="Arial"/>
              <a:sym typeface="Arial"/>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Europe</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Asia-Pacific</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Americas</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China</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Middle East and Africa</a:t>
            </a:r>
            <a:endParaRPr/>
          </a:p>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Rest of the World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85"/>
          <p:cNvSpPr txBox="1"/>
          <p:nvPr>
            <p:ph idx="1" type="body"/>
          </p:nvPr>
        </p:nvSpPr>
        <p:spPr>
          <a:xfrm>
            <a:off x="196625" y="1066800"/>
            <a:ext cx="8694300" cy="56082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00000"/>
              </a:buClr>
              <a:buSzPts val="2800"/>
              <a:buFont typeface="Arial"/>
              <a:buChar char="●"/>
            </a:pPr>
            <a:r>
              <a:rPr b="1" i="0" lang="en" sz="2600" u="none" cap="none" strike="noStrike">
                <a:solidFill>
                  <a:srgbClr val="FF9900"/>
                </a:solidFill>
                <a:latin typeface="Times New Roman"/>
                <a:ea typeface="Times New Roman"/>
                <a:cs typeface="Times New Roman"/>
                <a:sym typeface="Times New Roman"/>
              </a:rPr>
              <a:t>Solar energy is available intermittently: dependent on weather conditions and the time of day</a:t>
            </a:r>
            <a:endParaRPr sz="2800"/>
          </a:p>
          <a:p>
            <a:pPr indent="-406400" lvl="0" marL="457200" marR="0" rtl="0" algn="l">
              <a:lnSpc>
                <a:spcPct val="90000"/>
              </a:lnSpc>
              <a:spcBef>
                <a:spcPts val="560"/>
              </a:spcBef>
              <a:spcAft>
                <a:spcPts val="0"/>
              </a:spcAft>
              <a:buClr>
                <a:srgbClr val="000000"/>
              </a:buClr>
              <a:buSzPts val="2800"/>
              <a:buFont typeface="Arial"/>
              <a:buChar char="●"/>
            </a:pPr>
            <a:r>
              <a:rPr b="1" i="0" lang="en" sz="2600" u="none" cap="none" strike="noStrike">
                <a:solidFill>
                  <a:schemeClr val="accent6"/>
                </a:solidFill>
                <a:latin typeface="Times New Roman"/>
                <a:ea typeface="Times New Roman"/>
                <a:cs typeface="Times New Roman"/>
                <a:sym typeface="Times New Roman"/>
              </a:rPr>
              <a:t>Luckily,  large amount of energy demand is during daytime.  </a:t>
            </a:r>
            <a:endParaRPr sz="2800"/>
          </a:p>
          <a:p>
            <a:pPr indent="-406400" lvl="0" marL="457200" marR="0" rtl="0" algn="l">
              <a:lnSpc>
                <a:spcPct val="90000"/>
              </a:lnSpc>
              <a:spcBef>
                <a:spcPts val="560"/>
              </a:spcBef>
              <a:spcAft>
                <a:spcPts val="0"/>
              </a:spcAft>
              <a:buClr>
                <a:srgbClr val="000000"/>
              </a:buClr>
              <a:buSzPts val="2800"/>
              <a:buFont typeface="Arial"/>
              <a:buChar char="●"/>
            </a:pPr>
            <a:r>
              <a:rPr b="1" i="0" lang="en" sz="2600" u="none" cap="none" strike="noStrike">
                <a:solidFill>
                  <a:schemeClr val="accent6"/>
                </a:solidFill>
                <a:latin typeface="Times New Roman"/>
                <a:ea typeface="Times New Roman"/>
                <a:cs typeface="Times New Roman"/>
                <a:sym typeface="Times New Roman"/>
              </a:rPr>
              <a:t>Grid-connected solar systems are most convenient.</a:t>
            </a:r>
            <a:endParaRPr sz="2800"/>
          </a:p>
          <a:p>
            <a:pPr indent="-368300" lvl="1" marL="914400" marR="0" rtl="0" algn="l">
              <a:lnSpc>
                <a:spcPct val="90000"/>
              </a:lnSpc>
              <a:spcBef>
                <a:spcPts val="560"/>
              </a:spcBef>
              <a:spcAft>
                <a:spcPts val="0"/>
              </a:spcAft>
              <a:buClr>
                <a:srgbClr val="000000"/>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During the night and cloudy days, traditional methods (fossil/nuclear/hydel) can be used to supply power to the grid. </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Minimize the need to store the energy. The consumer can save battery costs (~ 50% of PV system costs).</a:t>
            </a:r>
            <a:endParaRPr sz="2200"/>
          </a:p>
          <a:p>
            <a:pPr indent="-368300" lvl="1" marL="914400" marR="0" rtl="0" algn="l">
              <a:lnSpc>
                <a:spcPct val="90000"/>
              </a:lnSpc>
              <a:spcBef>
                <a:spcPts val="560"/>
              </a:spcBef>
              <a:spcAft>
                <a:spcPts val="0"/>
              </a:spcAft>
              <a:buClr>
                <a:srgbClr val="000000"/>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It will greatly decrease our dependence on fossil fuels. </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Enables private investment in the nation's energy infrastructure.</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Captive energy for the consumer (individual/ organization)</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Feed-in tariffs/net metering can enable the consumer to sell extra power generated.</a:t>
            </a:r>
            <a:endParaRPr sz="2200"/>
          </a:p>
        </p:txBody>
      </p:sp>
      <p:sp>
        <p:nvSpPr>
          <p:cNvPr id="600" name="Google Shape;600;p85"/>
          <p:cNvSpPr txBox="1"/>
          <p:nvPr>
            <p:ph type="title"/>
          </p:nvPr>
        </p:nvSpPr>
        <p:spPr>
          <a:xfrm>
            <a:off x="299143" y="304800"/>
            <a:ext cx="80828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Disadvantages (Solar)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Disadvantages (Solar)</a:t>
            </a:r>
            <a:endParaRPr/>
          </a:p>
        </p:txBody>
      </p:sp>
      <p:sp>
        <p:nvSpPr>
          <p:cNvPr id="606" name="Google Shape;606;p86"/>
          <p:cNvSpPr txBox="1"/>
          <p:nvPr>
            <p:ph idx="1" type="body"/>
          </p:nvPr>
        </p:nvSpPr>
        <p:spPr>
          <a:xfrm>
            <a:off x="278462" y="1219200"/>
            <a:ext cx="8540099"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80000"/>
              </a:lnSpc>
              <a:spcBef>
                <a:spcPts val="0"/>
              </a:spcBef>
              <a:spcAft>
                <a:spcPts val="0"/>
              </a:spcAft>
              <a:buClr>
                <a:srgbClr val="000000"/>
              </a:buClr>
              <a:buSzPts val="3000"/>
              <a:buFont typeface="Arial"/>
              <a:buChar char="●"/>
            </a:pPr>
            <a:r>
              <a:rPr b="0" i="0" lang="en" sz="3000" u="none" cap="none" strike="noStrike">
                <a:solidFill>
                  <a:srgbClr val="FF9900"/>
                </a:solidFill>
                <a:latin typeface="Times New Roman"/>
                <a:ea typeface="Times New Roman"/>
                <a:cs typeface="Times New Roman"/>
                <a:sym typeface="Times New Roman"/>
              </a:rPr>
              <a:t>Grid connected solar systems have some challenges</a:t>
            </a:r>
            <a:endParaRPr/>
          </a:p>
          <a:p>
            <a:pPr indent="-381000" lvl="1" marL="914400" marR="0" rtl="0" algn="l">
              <a:lnSpc>
                <a:spcPct val="80000"/>
              </a:lnSpc>
              <a:spcBef>
                <a:spcPts val="560"/>
              </a:spcBef>
              <a:spcAft>
                <a:spcPts val="0"/>
              </a:spcAft>
              <a:buClr>
                <a:srgbClr val="000000"/>
              </a:buClr>
              <a:buSzPts val="1920"/>
              <a:buFont typeface="Courier New"/>
              <a:buChar char="o"/>
            </a:pPr>
            <a:r>
              <a:rPr b="0" i="0" lang="en" sz="2400" u="none" cap="none" strike="noStrike">
                <a:solidFill>
                  <a:schemeClr val="dk1"/>
                </a:solidFill>
                <a:latin typeface="Times New Roman"/>
                <a:ea typeface="Times New Roman"/>
                <a:cs typeface="Times New Roman"/>
                <a:sym typeface="Times New Roman"/>
              </a:rPr>
              <a:t>Most states do not allow grid connected solar with feed-in tariffs/ net metering. </a:t>
            </a:r>
            <a:endParaRPr/>
          </a:p>
          <a:p>
            <a:pPr indent="-381000" lvl="1" marL="914400" marR="0" rtl="0" algn="l">
              <a:lnSpc>
                <a:spcPct val="80000"/>
              </a:lnSpc>
              <a:spcBef>
                <a:spcPts val="560"/>
              </a:spcBef>
              <a:spcAft>
                <a:spcPts val="0"/>
              </a:spcAft>
              <a:buClr>
                <a:srgbClr val="000000"/>
              </a:buClr>
              <a:buSzPts val="1920"/>
              <a:buFont typeface="Courier New"/>
              <a:buChar char="o"/>
            </a:pPr>
            <a:r>
              <a:rPr b="0" i="0" lang="en" sz="2400" u="none" cap="none" strike="noStrike">
                <a:solidFill>
                  <a:schemeClr val="dk1"/>
                </a:solidFill>
                <a:latin typeface="Times New Roman"/>
                <a:ea typeface="Times New Roman"/>
                <a:cs typeface="Times New Roman"/>
                <a:sym typeface="Times New Roman"/>
              </a:rPr>
              <a:t>The grid in many countries including India, is unreliable and subject to frequent and extended blackouts and brownouts. </a:t>
            </a:r>
            <a:endParaRPr/>
          </a:p>
          <a:p>
            <a:pPr indent="-381000" lvl="1" marL="914400" marR="0" rtl="0" algn="l">
              <a:lnSpc>
                <a:spcPct val="80000"/>
              </a:lnSpc>
              <a:spcBef>
                <a:spcPts val="560"/>
              </a:spcBef>
              <a:spcAft>
                <a:spcPts val="0"/>
              </a:spcAft>
              <a:buClr>
                <a:srgbClr val="000000"/>
              </a:buClr>
              <a:buSzPts val="1920"/>
              <a:buFont typeface="Courier New"/>
              <a:buChar char="o"/>
            </a:pPr>
            <a:r>
              <a:rPr b="0" i="0" lang="en" sz="2400" u="none" cap="none" strike="noStrike">
                <a:solidFill>
                  <a:srgbClr val="4C1130"/>
                </a:solidFill>
                <a:latin typeface="Times New Roman"/>
                <a:ea typeface="Times New Roman"/>
                <a:cs typeface="Times New Roman"/>
                <a:sym typeface="Times New Roman"/>
              </a:rPr>
              <a:t>Adequate studies and governing standards and mechanisms for ensuring reliability and power quality of grids connected to numerous distributed micro-generation units are missing.</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Net Metering</a:t>
            </a:r>
            <a:endParaRPr b="1" i="0" sz="3600" u="none" cap="none" strike="noStrike">
              <a:solidFill>
                <a:srgbClr val="1105B1"/>
              </a:solidFill>
              <a:latin typeface="Arial"/>
              <a:ea typeface="Arial"/>
              <a:cs typeface="Arial"/>
              <a:sym typeface="Arial"/>
            </a:endParaRPr>
          </a:p>
        </p:txBody>
      </p:sp>
      <p:sp>
        <p:nvSpPr>
          <p:cNvPr id="612" name="Google Shape;612;p8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613" name="Google Shape;613;p87"/>
          <p:cNvSpPr/>
          <p:nvPr/>
        </p:nvSpPr>
        <p:spPr>
          <a:xfrm>
            <a:off x="2286000" y="6474023"/>
            <a:ext cx="64770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http://blogs-images.forbes.com/jamesconca/files/2014/11/SolarGrid.jpg</a:t>
            </a:r>
            <a:endParaRPr b="0" i="0" sz="1400" u="none" cap="none" strike="noStrike">
              <a:solidFill>
                <a:srgbClr val="000000"/>
              </a:solidFill>
              <a:latin typeface="Arial"/>
              <a:ea typeface="Arial"/>
              <a:cs typeface="Arial"/>
              <a:sym typeface="Arial"/>
            </a:endParaRPr>
          </a:p>
        </p:txBody>
      </p:sp>
      <p:pic>
        <p:nvPicPr>
          <p:cNvPr descr="NetMetering.jpg" id="614" name="Google Shape;614;p87"/>
          <p:cNvPicPr preferRelativeResize="0"/>
          <p:nvPr/>
        </p:nvPicPr>
        <p:blipFill rotWithShape="1">
          <a:blip r:embed="rId3">
            <a:alphaModFix/>
          </a:blip>
          <a:srcRect b="0" l="0" r="0" t="0"/>
          <a:stretch/>
        </p:blipFill>
        <p:spPr>
          <a:xfrm>
            <a:off x="67002" y="2051050"/>
            <a:ext cx="8924598" cy="4197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8"/>
          <p:cNvSpPr txBox="1"/>
          <p:nvPr>
            <p:ph idx="1" type="body"/>
          </p:nvPr>
        </p:nvSpPr>
        <p:spPr>
          <a:xfrm>
            <a:off x="533400" y="876300"/>
            <a:ext cx="7924799" cy="51053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80000"/>
              </a:lnSpc>
              <a:spcBef>
                <a:spcPts val="0"/>
              </a:spcBef>
              <a:spcAft>
                <a:spcPts val="0"/>
              </a:spcAft>
              <a:buClr>
                <a:srgbClr val="000000"/>
              </a:buClr>
              <a:buSzPts val="3000"/>
              <a:buFont typeface="Arial"/>
              <a:buChar char="●"/>
            </a:pPr>
            <a:r>
              <a:rPr b="1" i="0" lang="en" sz="2800" u="none" cap="none" strike="noStrike">
                <a:solidFill>
                  <a:srgbClr val="FF9900"/>
                </a:solidFill>
                <a:latin typeface="Times New Roman"/>
                <a:ea typeface="Times New Roman"/>
                <a:cs typeface="Times New Roman"/>
                <a:sym typeface="Times New Roman"/>
              </a:rPr>
              <a:t>High initial cost of solar cells</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FF9900"/>
                </a:solidFill>
                <a:latin typeface="Times New Roman"/>
                <a:ea typeface="Times New Roman"/>
                <a:cs typeface="Times New Roman"/>
                <a:sym typeface="Times New Roman"/>
              </a:rPr>
              <a:t>Coal electricity costs $0.08-0.20 cents/kWh,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FF9900"/>
                </a:solidFill>
                <a:latin typeface="Times New Roman"/>
                <a:ea typeface="Times New Roman"/>
                <a:cs typeface="Times New Roman"/>
                <a:sym typeface="Times New Roman"/>
              </a:rPr>
              <a:t>PV electricity costs $0.50-1.00/kWh.</a:t>
            </a:r>
            <a:endParaRPr/>
          </a:p>
          <a:p>
            <a:pPr indent="-419100" lvl="0" marL="457200" marR="0" rtl="0" algn="l">
              <a:lnSpc>
                <a:spcPct val="80000"/>
              </a:lnSpc>
              <a:spcBef>
                <a:spcPts val="560"/>
              </a:spcBef>
              <a:spcAft>
                <a:spcPts val="0"/>
              </a:spcAft>
              <a:buClr>
                <a:srgbClr val="000000"/>
              </a:buClr>
              <a:buSzPts val="3000"/>
              <a:buFont typeface="Arial"/>
              <a:buChar char="●"/>
            </a:pPr>
            <a:r>
              <a:rPr b="1" i="0" lang="en" sz="2800" u="none" cap="none" strike="noStrike">
                <a:solidFill>
                  <a:srgbClr val="00B050"/>
                </a:solidFill>
                <a:latin typeface="Times New Roman"/>
                <a:ea typeface="Times New Roman"/>
                <a:cs typeface="Times New Roman"/>
                <a:sym typeface="Times New Roman"/>
              </a:rPr>
              <a:t>Fossil fuel energy costs do not include the socio-environmental costs.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00B050"/>
                </a:solidFill>
                <a:latin typeface="Times New Roman"/>
                <a:ea typeface="Times New Roman"/>
                <a:cs typeface="Times New Roman"/>
                <a:sym typeface="Times New Roman"/>
              </a:rPr>
              <a:t>If all costs are internalized, solar might easily be a winner. </a:t>
            </a:r>
            <a:endParaRPr/>
          </a:p>
          <a:p>
            <a:pPr indent="-419100" lvl="0" marL="457200" marR="0" rtl="0" algn="l">
              <a:lnSpc>
                <a:spcPct val="80000"/>
              </a:lnSpc>
              <a:spcBef>
                <a:spcPts val="560"/>
              </a:spcBef>
              <a:spcAft>
                <a:spcPts val="0"/>
              </a:spcAft>
              <a:buClr>
                <a:srgbClr val="000000"/>
              </a:buClr>
              <a:buSzPts val="3000"/>
              <a:buFont typeface="Arial"/>
              <a:buChar char="●"/>
            </a:pPr>
            <a:r>
              <a:rPr b="1" i="0" lang="en" sz="2800" u="none" cap="none" strike="noStrike">
                <a:solidFill>
                  <a:srgbClr val="00B050"/>
                </a:solidFill>
                <a:latin typeface="Times New Roman"/>
                <a:ea typeface="Times New Roman"/>
                <a:cs typeface="Times New Roman"/>
                <a:sym typeface="Times New Roman"/>
              </a:rPr>
              <a:t>Cheaper PV cells are available. Conversion efficiency is intimately tied to cost.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00B050"/>
                </a:solidFill>
                <a:latin typeface="Times New Roman"/>
                <a:ea typeface="Times New Roman"/>
                <a:cs typeface="Times New Roman"/>
                <a:sym typeface="Times New Roman"/>
              </a:rPr>
              <a:t>Crystalline Si and multijunction cells-- more efficient, more expensive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00B050"/>
                </a:solidFill>
                <a:latin typeface="Times New Roman"/>
                <a:ea typeface="Times New Roman"/>
                <a:cs typeface="Times New Roman"/>
                <a:sym typeface="Times New Roman"/>
              </a:rPr>
              <a:t>Amorphous Si--low efficiency but cheap. </a:t>
            </a:r>
            <a:endParaRPr/>
          </a:p>
        </p:txBody>
      </p:sp>
      <p:sp>
        <p:nvSpPr>
          <p:cNvPr id="621" name="Google Shape;621;p8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High Cost (Solar)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Fossil Fuels Units and Energy Content</a:t>
            </a:r>
            <a:endParaRPr/>
          </a:p>
        </p:txBody>
      </p:sp>
      <p:sp>
        <p:nvSpPr>
          <p:cNvPr id="96" name="Google Shape;96;p1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1" i="0" lang="en" sz="3200" u="none" cap="none" strike="noStrike">
                <a:solidFill>
                  <a:schemeClr val="dk1"/>
                </a:solidFill>
                <a:latin typeface="Times New Roman"/>
                <a:ea typeface="Times New Roman"/>
                <a:cs typeface="Times New Roman"/>
                <a:sym typeface="Times New Roman"/>
              </a:rPr>
              <a:t>Coal</a:t>
            </a:r>
            <a:r>
              <a:rPr b="0" i="0" lang="en" sz="32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Bituminous/anthracite (common for power plants): 27-30 GJ/metric tonne (11,500-13,000 Btu/lb);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Lignite/sub-bituminous: 15-19 GJ/metric tonne (6,500-8,200 Btu/lb)</a:t>
            </a:r>
            <a:endParaRPr/>
          </a:p>
          <a:p>
            <a:pPr indent="-342900" lvl="0" marL="342900" marR="0" rtl="0" algn="l">
              <a:lnSpc>
                <a:spcPct val="100000"/>
              </a:lnSpc>
              <a:spcBef>
                <a:spcPts val="640"/>
              </a:spcBef>
              <a:spcAft>
                <a:spcPts val="0"/>
              </a:spcAft>
              <a:buClr>
                <a:schemeClr val="dk1"/>
              </a:buClr>
              <a:buSzPts val="1900"/>
              <a:buFont typeface="Arial"/>
              <a:buChar char="●"/>
            </a:pPr>
            <a:r>
              <a:rPr b="1" i="0" lang="en" sz="3200" u="none" cap="none" strike="noStrike">
                <a:solidFill>
                  <a:schemeClr val="dk1"/>
                </a:solidFill>
                <a:latin typeface="Times New Roman"/>
                <a:ea typeface="Times New Roman"/>
                <a:cs typeface="Times New Roman"/>
                <a:sym typeface="Times New Roman"/>
              </a:rPr>
              <a:t>Natural gas:</a:t>
            </a:r>
            <a:r>
              <a:rPr b="0" i="0" lang="en" sz="32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HHV = 1027 Btu/ft</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 38.3 MJ/m</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LHV = 930 Btu/ft3 = 34.6 MJ/m</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1 Therm (used for natural gas, methane) = 100,000 Btu (= 105.5 MJ)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9"/>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Building Integrated Photovoltaics (BIPV)</a:t>
            </a:r>
            <a:endParaRPr b="1" i="0" sz="3600" u="none" cap="none" strike="noStrike">
              <a:solidFill>
                <a:srgbClr val="C73C39"/>
              </a:solidFill>
              <a:latin typeface="Arial"/>
              <a:ea typeface="Arial"/>
              <a:cs typeface="Arial"/>
              <a:sym typeface="Arial"/>
            </a:endParaRPr>
          </a:p>
        </p:txBody>
      </p:sp>
      <p:sp>
        <p:nvSpPr>
          <p:cNvPr id="627" name="Google Shape;627;p89"/>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628" name="Google Shape;628;p89"/>
          <p:cNvSpPr/>
          <p:nvPr/>
        </p:nvSpPr>
        <p:spPr>
          <a:xfrm>
            <a:off x="4572000" y="6197025"/>
            <a:ext cx="457200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www.google.co.in/imgres?imgurl=http://lightbysolar.co.uk/wp-content/uploads/2014/07/bipv-1.jpg&amp;imgrefurl=http://lightbysolar.co.uk/building-integrated-photovoltaics/&amp;h=800&amp;w=1200&amp;tbnid=CYtiuXAIUHtKQM:&amp;zoom=1&amp;docid=meqc4QGMX5haHM&amp;ei=K_gSVdmXC9OQuATl3oKoAg&amp;tbm=isch&amp;ved=0CEwQMygmMCY</a:t>
            </a:r>
            <a:endParaRPr b="0" i="0" sz="800" u="none" cap="none" strike="noStrike">
              <a:solidFill>
                <a:srgbClr val="000000"/>
              </a:solidFill>
              <a:latin typeface="Arial"/>
              <a:ea typeface="Arial"/>
              <a:cs typeface="Arial"/>
              <a:sym typeface="Arial"/>
            </a:endParaRPr>
          </a:p>
        </p:txBody>
      </p:sp>
      <p:sp>
        <p:nvSpPr>
          <p:cNvPr id="629" name="Google Shape;629;p89"/>
          <p:cNvSpPr/>
          <p:nvPr/>
        </p:nvSpPr>
        <p:spPr>
          <a:xfrm>
            <a:off x="0" y="6150114"/>
            <a:ext cx="457200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www.google.co.in/imgres?imgurl=http://media.treehugger.com/assets/images/2011/10/20090421-building-integrated-solar-tiles.jpg&amp;imgrefurl=http://www.treehugger.com/renewable-energy/srs-energy-launches-building-integrated-photovoltaic-panels-for-clay-tile-roofs.html&amp;h=315&amp;w=468&amp;tbnid=T0EGjVO6G6wA2M:&amp;zoom=1&amp;docid=TVp_PrG4vGc-uM&amp;ei=K_gSVdmXC9OQuATl3oKoAg&amp;tbm=isch&amp;ved=0CEsQMyglMCU</a:t>
            </a:r>
            <a:endParaRPr b="0" i="0" sz="800" u="none" cap="none" strike="noStrike">
              <a:solidFill>
                <a:srgbClr val="000000"/>
              </a:solidFill>
              <a:latin typeface="Arial"/>
              <a:ea typeface="Arial"/>
              <a:cs typeface="Arial"/>
              <a:sym typeface="Arial"/>
            </a:endParaRPr>
          </a:p>
        </p:txBody>
      </p:sp>
      <p:pic>
        <p:nvPicPr>
          <p:cNvPr descr="BIPV-Roof.jpg" id="630" name="Google Shape;630;p89"/>
          <p:cNvPicPr preferRelativeResize="0"/>
          <p:nvPr/>
        </p:nvPicPr>
        <p:blipFill rotWithShape="1">
          <a:blip r:embed="rId3">
            <a:alphaModFix/>
          </a:blip>
          <a:srcRect b="0" l="0" r="0" t="0"/>
          <a:stretch/>
        </p:blipFill>
        <p:spPr>
          <a:xfrm>
            <a:off x="76200" y="939986"/>
            <a:ext cx="5181600" cy="3479614"/>
          </a:xfrm>
          <a:prstGeom prst="rect">
            <a:avLst/>
          </a:prstGeom>
          <a:noFill/>
          <a:ln>
            <a:noFill/>
          </a:ln>
        </p:spPr>
      </p:pic>
      <p:pic>
        <p:nvPicPr>
          <p:cNvPr descr="bipv-1.jpg" id="631" name="Google Shape;631;p89"/>
          <p:cNvPicPr preferRelativeResize="0"/>
          <p:nvPr/>
        </p:nvPicPr>
        <p:blipFill rotWithShape="1">
          <a:blip r:embed="rId4">
            <a:alphaModFix/>
          </a:blip>
          <a:srcRect b="0" l="0" r="0" t="0"/>
          <a:stretch/>
        </p:blipFill>
        <p:spPr>
          <a:xfrm>
            <a:off x="4686300" y="3276600"/>
            <a:ext cx="4686300" cy="3124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0"/>
          <p:cNvSpPr txBox="1"/>
          <p:nvPr>
            <p:ph idx="1" type="body"/>
          </p:nvPr>
        </p:nvSpPr>
        <p:spPr>
          <a:xfrm>
            <a:off x="228600" y="1295400"/>
            <a:ext cx="8381999" cy="51816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80000"/>
              </a:lnSpc>
              <a:spcBef>
                <a:spcPts val="0"/>
              </a:spcBef>
              <a:spcAft>
                <a:spcPts val="0"/>
              </a:spcAft>
              <a:buClr>
                <a:srgbClr val="000000"/>
              </a:buClr>
              <a:buSzPts val="3000"/>
              <a:buFont typeface="Arial"/>
              <a:buChar char="●"/>
            </a:pPr>
            <a:r>
              <a:rPr b="0" i="0" lang="en" sz="3200" u="none" cap="none" strike="noStrike">
                <a:solidFill>
                  <a:srgbClr val="FF9900"/>
                </a:solidFill>
                <a:latin typeface="Times New Roman"/>
                <a:ea typeface="Times New Roman"/>
                <a:cs typeface="Times New Roman"/>
                <a:sym typeface="Times New Roman"/>
              </a:rPr>
              <a:t>Overall efficiency of most PV systems can be is about 10-14%.</a:t>
            </a:r>
            <a:endParaRPr/>
          </a:p>
          <a:p>
            <a:pPr indent="-419100" lvl="0" marL="457200" marR="0" rtl="0" algn="l">
              <a:lnSpc>
                <a:spcPct val="80000"/>
              </a:lnSpc>
              <a:spcBef>
                <a:spcPts val="640"/>
              </a:spcBef>
              <a:spcAft>
                <a:spcPts val="0"/>
              </a:spcAft>
              <a:buClr>
                <a:srgbClr val="000000"/>
              </a:buClr>
              <a:buSzPts val="3429"/>
              <a:buFont typeface="Arial"/>
              <a:buChar char="●"/>
            </a:pPr>
            <a:r>
              <a:rPr b="1" i="0" lang="en" sz="3200" u="none" cap="none" strike="noStrike">
                <a:solidFill>
                  <a:schemeClr val="accent6"/>
                </a:solidFill>
                <a:latin typeface="Times New Roman"/>
                <a:ea typeface="Times New Roman"/>
                <a:cs typeface="Times New Roman"/>
                <a:sym typeface="Times New Roman"/>
              </a:rPr>
              <a:t>Some new ideas promise to be disruptive innovations (drastically more advantageous):</a:t>
            </a:r>
            <a:endParaRPr/>
          </a:p>
          <a:p>
            <a:pPr indent="-381000" lvl="1" marL="914400" marR="0" rtl="0" algn="l">
              <a:lnSpc>
                <a:spcPct val="80000"/>
              </a:lnSpc>
              <a:spcBef>
                <a:spcPts val="640"/>
              </a:spcBef>
              <a:spcAft>
                <a:spcPts val="0"/>
              </a:spcAft>
              <a:buClr>
                <a:srgbClr val="000000"/>
              </a:buClr>
              <a:buSzPts val="2057"/>
              <a:buFont typeface="Courier New"/>
              <a:buChar char="o"/>
            </a:pPr>
            <a:r>
              <a:rPr b="0" i="0" lang="en" sz="2400" u="none" cap="none" strike="noStrike">
                <a:solidFill>
                  <a:srgbClr val="00FF00"/>
                </a:solidFill>
                <a:latin typeface="Times New Roman"/>
                <a:ea typeface="Times New Roman"/>
                <a:cs typeface="Times New Roman"/>
                <a:sym typeface="Times New Roman"/>
              </a:rPr>
              <a:t>Solar thermal, with cogeneration (solar energy utilization &gt;60%)</a:t>
            </a:r>
            <a:endParaRPr/>
          </a:p>
          <a:p>
            <a:pPr indent="-381000" lvl="1" marL="914400" marR="0" rtl="0" algn="l">
              <a:lnSpc>
                <a:spcPct val="80000"/>
              </a:lnSpc>
              <a:spcBef>
                <a:spcPts val="640"/>
              </a:spcBef>
              <a:spcAft>
                <a:spcPts val="0"/>
              </a:spcAft>
              <a:buClr>
                <a:srgbClr val="000000"/>
              </a:buClr>
              <a:buSzPts val="2057"/>
              <a:buFont typeface="Courier New"/>
              <a:buChar char="o"/>
            </a:pPr>
            <a:r>
              <a:rPr b="0" i="0" lang="en" sz="2400" u="none" cap="none" strike="noStrike">
                <a:solidFill>
                  <a:srgbClr val="00FF00"/>
                </a:solidFill>
                <a:latin typeface="Times New Roman"/>
                <a:ea typeface="Times New Roman"/>
                <a:cs typeface="Times New Roman"/>
                <a:sym typeface="Times New Roman"/>
              </a:rPr>
              <a:t>Concentrated photovoltaics, with heat recovery (solar energy utilization &gt; 72%)</a:t>
            </a:r>
            <a:endParaRPr/>
          </a:p>
        </p:txBody>
      </p:sp>
      <p:sp>
        <p:nvSpPr>
          <p:cNvPr id="638" name="Google Shape;638;p90"/>
          <p:cNvSpPr txBox="1"/>
          <p:nvPr>
            <p:ph type="title"/>
          </p:nvPr>
        </p:nvSpPr>
        <p:spPr>
          <a:xfrm>
            <a:off x="477893" y="381000"/>
            <a:ext cx="79041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980000"/>
                </a:solidFill>
                <a:latin typeface="Times New Roman"/>
                <a:ea typeface="Times New Roman"/>
                <a:cs typeface="Times New Roman"/>
                <a:sym typeface="Times New Roman"/>
              </a:rPr>
              <a:t>Overcoming Low Efficiency (Solar)</a:t>
            </a:r>
            <a:endParaRPr/>
          </a:p>
        </p:txBody>
      </p:sp>
      <p:sp>
        <p:nvSpPr>
          <p:cNvPr id="639" name="Google Shape;639;p90"/>
          <p:cNvSpPr/>
          <p:nvPr/>
        </p:nvSpPr>
        <p:spPr>
          <a:xfrm>
            <a:off x="1828800" y="5486400"/>
            <a:ext cx="5721438"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800" u="sng" cap="none" strike="noStrike">
                <a:solidFill>
                  <a:schemeClr val="hlink"/>
                </a:solidFill>
                <a:latin typeface="Arial"/>
                <a:ea typeface="Arial"/>
                <a:cs typeface="Arial"/>
                <a:sym typeface="Arial"/>
                <a:hlinkClick r:id="rId3"/>
              </a:rPr>
              <a:t>Watch Video: Solar Co-Generation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91"/>
          <p:cNvSpPr txBox="1"/>
          <p:nvPr>
            <p:ph idx="1" type="body"/>
          </p:nvPr>
        </p:nvSpPr>
        <p:spPr>
          <a:xfrm>
            <a:off x="152400" y="1143000"/>
            <a:ext cx="6553200" cy="46481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000000"/>
              </a:buClr>
              <a:buSzPts val="3000"/>
              <a:buFont typeface="Arial"/>
              <a:buChar char="●"/>
            </a:pPr>
            <a:r>
              <a:rPr b="1" i="0" lang="en" sz="2800" u="none" cap="none" strike="noStrike">
                <a:solidFill>
                  <a:srgbClr val="FF9900"/>
                </a:solidFill>
                <a:latin typeface="Times New Roman"/>
                <a:ea typeface="Times New Roman"/>
                <a:cs typeface="Times New Roman"/>
                <a:sym typeface="Times New Roman"/>
              </a:rPr>
              <a:t>Solar energy is a diffuse source. (low energy density).</a:t>
            </a:r>
            <a:endParaRPr/>
          </a:p>
          <a:p>
            <a:pPr indent="-419100" lvl="0" marL="457200" marR="0" rtl="0" algn="l">
              <a:lnSpc>
                <a:spcPct val="100000"/>
              </a:lnSpc>
              <a:spcBef>
                <a:spcPts val="560"/>
              </a:spcBef>
              <a:spcAft>
                <a:spcPts val="0"/>
              </a:spcAft>
              <a:buClr>
                <a:srgbClr val="000000"/>
              </a:buClr>
              <a:buSzPts val="3000"/>
              <a:buFont typeface="Arial"/>
              <a:buChar char="●"/>
            </a:pPr>
            <a:r>
              <a:rPr b="1" i="0" lang="en" sz="2800" u="none" cap="none" strike="noStrike">
                <a:solidFill>
                  <a:srgbClr val="38761D"/>
                </a:solidFill>
                <a:latin typeface="Times New Roman"/>
                <a:ea typeface="Times New Roman"/>
                <a:cs typeface="Times New Roman"/>
                <a:sym typeface="Times New Roman"/>
              </a:rPr>
              <a:t>To harness it especially in the form of heat, we can concentrate it.</a:t>
            </a:r>
            <a:endParaRPr/>
          </a:p>
          <a:p>
            <a:pPr indent="-419100" lvl="0" marL="457200" marR="0" rtl="0" algn="l">
              <a:lnSpc>
                <a:spcPct val="100000"/>
              </a:lnSpc>
              <a:spcBef>
                <a:spcPts val="560"/>
              </a:spcBef>
              <a:spcAft>
                <a:spcPts val="0"/>
              </a:spcAft>
              <a:buClr>
                <a:srgbClr val="000000"/>
              </a:buClr>
              <a:buSzPts val="3000"/>
              <a:buFont typeface="Arial"/>
              <a:buChar char="●"/>
            </a:pPr>
            <a:r>
              <a:rPr b="1" i="0" lang="en" sz="2800" u="none" cap="none" strike="noStrike">
                <a:solidFill>
                  <a:srgbClr val="38761D"/>
                </a:solidFill>
                <a:latin typeface="Times New Roman"/>
                <a:ea typeface="Times New Roman"/>
                <a:cs typeface="Times New Roman"/>
                <a:sym typeface="Times New Roman"/>
              </a:rPr>
              <a:t>Solar panels can be integrated into building roofs or other surfaces so that multiple functions can be served. </a:t>
            </a:r>
            <a:endParaRPr/>
          </a:p>
          <a:p>
            <a:pPr indent="0" lvl="0" marL="0" marR="0" rtl="0" algn="l">
              <a:lnSpc>
                <a:spcPct val="100000"/>
              </a:lnSpc>
              <a:spcBef>
                <a:spcPts val="560"/>
              </a:spcBef>
              <a:spcAft>
                <a:spcPts val="0"/>
              </a:spcAft>
              <a:buClr>
                <a:srgbClr val="0000FF"/>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46" name="Google Shape;646;p9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Disadvantages (Solar)</a:t>
            </a:r>
            <a:endParaRPr/>
          </a:p>
        </p:txBody>
      </p:sp>
      <p:pic>
        <p:nvPicPr>
          <p:cNvPr id="647" name="Google Shape;647;p91"/>
          <p:cNvPicPr preferRelativeResize="0"/>
          <p:nvPr/>
        </p:nvPicPr>
        <p:blipFill rotWithShape="1">
          <a:blip r:embed="rId3">
            <a:alphaModFix/>
          </a:blip>
          <a:srcRect b="0" l="0" r="0" t="0"/>
          <a:stretch/>
        </p:blipFill>
        <p:spPr>
          <a:xfrm>
            <a:off x="6858000" y="1219200"/>
            <a:ext cx="2057399" cy="2328863"/>
          </a:xfrm>
          <a:prstGeom prst="rect">
            <a:avLst/>
          </a:prstGeom>
          <a:noFill/>
          <a:ln>
            <a:noFill/>
          </a:ln>
        </p:spPr>
      </p:pic>
      <p:sp>
        <p:nvSpPr>
          <p:cNvPr id="648" name="Google Shape;648;p91"/>
          <p:cNvSpPr txBox="1"/>
          <p:nvPr/>
        </p:nvSpPr>
        <p:spPr>
          <a:xfrm>
            <a:off x="6629400" y="3733800"/>
            <a:ext cx="2362200" cy="7080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000" u="none" cap="none" strike="noStrike">
                <a:solidFill>
                  <a:schemeClr val="dk1"/>
                </a:solidFill>
                <a:latin typeface="Times New Roman"/>
                <a:ea typeface="Times New Roman"/>
                <a:cs typeface="Times New Roman"/>
                <a:sym typeface="Times New Roman"/>
              </a:rPr>
              <a:t>Solar reflector used for cooking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2"/>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Solar Thermal</a:t>
            </a:r>
            <a:endParaRPr b="1" i="0" sz="3600" u="none" cap="none" strike="noStrike">
              <a:solidFill>
                <a:srgbClr val="C73C39"/>
              </a:solidFill>
              <a:latin typeface="Arial"/>
              <a:ea typeface="Arial"/>
              <a:cs typeface="Arial"/>
              <a:sym typeface="Arial"/>
            </a:endParaRPr>
          </a:p>
        </p:txBody>
      </p:sp>
      <p:sp>
        <p:nvSpPr>
          <p:cNvPr id="654" name="Google Shape;654;p92"/>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655" name="Google Shape;655;p92"/>
          <p:cNvSpPr/>
          <p:nvPr/>
        </p:nvSpPr>
        <p:spPr>
          <a:xfrm>
            <a:off x="138550" y="6521729"/>
            <a:ext cx="7086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http://www.21stcentech.com/wp-content/uploads/2011/08/solar-thermal-9-storage-capacity.jpg</a:t>
            </a:r>
            <a:endParaRPr b="0" i="0" sz="1000" u="none" cap="none" strike="noStrike">
              <a:solidFill>
                <a:srgbClr val="000000"/>
              </a:solidFill>
              <a:latin typeface="Arial"/>
              <a:ea typeface="Arial"/>
              <a:cs typeface="Arial"/>
              <a:sym typeface="Arial"/>
            </a:endParaRPr>
          </a:p>
        </p:txBody>
      </p:sp>
      <p:pic>
        <p:nvPicPr>
          <p:cNvPr descr="Heliostat.jpg" id="656" name="Google Shape;656;p92"/>
          <p:cNvPicPr preferRelativeResize="0"/>
          <p:nvPr/>
        </p:nvPicPr>
        <p:blipFill rotWithShape="1">
          <a:blip r:embed="rId3">
            <a:alphaModFix/>
          </a:blip>
          <a:srcRect b="0" l="0" r="0" t="0"/>
          <a:stretch/>
        </p:blipFill>
        <p:spPr>
          <a:xfrm>
            <a:off x="922524" y="1066800"/>
            <a:ext cx="7385400" cy="5525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3"/>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Worldwide Growth of Electricity Generation from Wind</a:t>
            </a:r>
            <a:endParaRPr/>
          </a:p>
        </p:txBody>
      </p:sp>
      <p:sp>
        <p:nvSpPr>
          <p:cNvPr id="662" name="Google Shape;662;p9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663" name="Google Shape;663;p93"/>
          <p:cNvPicPr preferRelativeResize="0"/>
          <p:nvPr/>
        </p:nvPicPr>
        <p:blipFill rotWithShape="1">
          <a:blip r:embed="rId3">
            <a:alphaModFix/>
          </a:blip>
          <a:srcRect b="47212" l="0" r="0" t="4108"/>
          <a:stretch/>
        </p:blipFill>
        <p:spPr>
          <a:xfrm>
            <a:off x="0" y="1143000"/>
            <a:ext cx="9093724" cy="5440150"/>
          </a:xfrm>
          <a:prstGeom prst="rect">
            <a:avLst/>
          </a:prstGeom>
          <a:noFill/>
          <a:ln>
            <a:noFill/>
          </a:ln>
        </p:spPr>
      </p:pic>
      <p:sp>
        <p:nvSpPr>
          <p:cNvPr id="664" name="Google Shape;664;p93"/>
          <p:cNvSpPr txBox="1"/>
          <p:nvPr/>
        </p:nvSpPr>
        <p:spPr>
          <a:xfrm>
            <a:off x="139950" y="6329100"/>
            <a:ext cx="2405999" cy="52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http://en.wikipedia.org/wiki/Wind_power</a:t>
            </a:r>
            <a:r>
              <a:rPr b="0" i="0" lang="en" sz="1000" u="none" cap="none" strike="noStrike">
                <a:solidFill>
                  <a:srgbClr val="000000"/>
                </a:solidFill>
                <a:latin typeface="Arial"/>
                <a:ea typeface="Arial"/>
                <a:cs typeface="Arial"/>
                <a:sym typeface="Arial"/>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Intermittence (wind, solar, wave, tidal, etc.)</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Unpredictability or poor predictability.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Diffuseness or low energy density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(e.g. daily average solar insolation in India ~ 4-7 KWh/m</a:t>
            </a:r>
            <a:r>
              <a:rPr b="0" baseline="30000" i="0" lang="en" sz="2400" u="none" cap="none" strike="noStrike">
                <a:solidFill>
                  <a:schemeClr val="dk1"/>
                </a:solidFill>
                <a:latin typeface="Arial"/>
                <a:ea typeface="Arial"/>
                <a:cs typeface="Arial"/>
                <a:sym typeface="Arial"/>
              </a:rPr>
              <a:t>2</a:t>
            </a:r>
            <a:r>
              <a:rPr b="0" i="0" lang="en" sz="2400" u="none" cap="none" strike="noStrike">
                <a:solidFill>
                  <a:schemeClr val="dk1"/>
                </a:solidFill>
                <a:latin typeface="Arial"/>
                <a:ea typeface="Arial"/>
                <a:cs typeface="Arial"/>
                <a:sym typeface="Arial"/>
              </a:rPr>
              <a:t>)</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Lack of efficient and environmentally acceptable large-scale energy storage.</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E.g. batteries are not practical for a very large scale and most battery materials are harmful to the environment. </a:t>
            </a:r>
            <a:endParaRPr/>
          </a:p>
        </p:txBody>
      </p:sp>
      <p:sp>
        <p:nvSpPr>
          <p:cNvPr id="670" name="Google Shape;670;p9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Main Barriers for Renewable Energy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5"/>
          <p:cNvSpPr txBox="1"/>
          <p:nvPr>
            <p:ph idx="1" type="body"/>
          </p:nvPr>
        </p:nvSpPr>
        <p:spPr>
          <a:xfrm>
            <a:off x="81850" y="1219200"/>
            <a:ext cx="8952899" cy="5638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Commercial and governmental policy factors make it difficult for any alternative energy form to compete.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e.g. government subsidies and support for conventional energy (fossil fuels and nuclear).</a:t>
            </a:r>
            <a:endParaRPr/>
          </a:p>
          <a:p>
            <a:pPr indent="-381000" lvl="1" marL="914400" marR="0" rtl="0" algn="l">
              <a:lnSpc>
                <a:spcPct val="100000"/>
              </a:lnSpc>
              <a:spcBef>
                <a:spcPts val="0"/>
              </a:spcBef>
              <a:spcAft>
                <a:spcPts val="0"/>
              </a:spcAft>
              <a:buClr>
                <a:srgbClr val="000000"/>
              </a:buClr>
              <a:buSzPts val="2080"/>
              <a:buFont typeface="Courier New"/>
              <a:buChar char="o"/>
            </a:pPr>
            <a:r>
              <a:rPr b="0" i="0" lang="en" sz="2400" u="none" cap="none" strike="noStrike">
                <a:solidFill>
                  <a:schemeClr val="dk1"/>
                </a:solidFill>
                <a:latin typeface="Arial"/>
                <a:ea typeface="Arial"/>
                <a:cs typeface="Arial"/>
                <a:sym typeface="Arial"/>
              </a:rPr>
              <a:t>Fossil-fuel subsidies ($550 bi. in 2013) – </a:t>
            </a:r>
            <a:r>
              <a:rPr b="0" i="0" lang="en" sz="2600" u="sng" cap="none" strike="noStrike">
                <a:solidFill>
                  <a:schemeClr val="dk1"/>
                </a:solidFill>
                <a:latin typeface="Arial"/>
                <a:ea typeface="Arial"/>
                <a:cs typeface="Arial"/>
                <a:sym typeface="Arial"/>
              </a:rPr>
              <a:t>more than four-times those to renewable energy</a:t>
            </a:r>
            <a:r>
              <a:rPr b="0" i="0" lang="en" sz="2400" u="none" cap="none" strike="noStrike">
                <a:solidFill>
                  <a:schemeClr val="dk1"/>
                </a:solidFill>
                <a:latin typeface="Arial"/>
                <a:ea typeface="Arial"/>
                <a:cs typeface="Arial"/>
                <a:sym typeface="Arial"/>
              </a:rPr>
              <a:t> – are holding back investment in efficiency and renewables. --</a:t>
            </a:r>
            <a:r>
              <a:rPr b="0" i="0" lang="en" sz="2400" u="sng" cap="none" strike="noStrike">
                <a:solidFill>
                  <a:schemeClr val="hlink"/>
                </a:solidFill>
                <a:latin typeface="Arial"/>
                <a:ea typeface="Arial"/>
                <a:cs typeface="Arial"/>
                <a:sym typeface="Arial"/>
                <a:hlinkClick r:id="rId3"/>
              </a:rPr>
              <a:t>World Energy Outlook 2014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Socio-environmental costs of conventional energy forms are not internalized.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i.e. the price we pay for it does not include the socio-environmental damage it causes.</a:t>
            </a:r>
            <a:endParaRPr/>
          </a:p>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676" name="Google Shape;676;p9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Main Barriers for Renewable Energy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Main Barriers for Renewable Energy</a:t>
            </a:r>
            <a:endParaRPr/>
          </a:p>
        </p:txBody>
      </p:sp>
      <p:sp>
        <p:nvSpPr>
          <p:cNvPr id="682" name="Google Shape;682;p96"/>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dk1"/>
              </a:buClr>
              <a:buSzPts val="3000"/>
              <a:buFont typeface="Arial"/>
              <a:buChar char="●"/>
            </a:pPr>
            <a:r>
              <a:rPr b="0" i="0" lang="en" sz="3000" u="none" cap="none" strike="noStrike">
                <a:solidFill>
                  <a:srgbClr val="0000FF"/>
                </a:solidFill>
                <a:latin typeface="Arial"/>
                <a:ea typeface="Arial"/>
                <a:cs typeface="Arial"/>
                <a:sym typeface="Arial"/>
              </a:rPr>
              <a:t>Poor grid capability to handle high variability of renewables. </a:t>
            </a:r>
            <a:endParaRPr/>
          </a:p>
          <a:p>
            <a:pPr indent="-381000" lvl="1" marL="914400" marR="0" rtl="0" algn="l">
              <a:lnSpc>
                <a:spcPct val="100000"/>
              </a:lnSpc>
              <a:spcBef>
                <a:spcPts val="0"/>
              </a:spcBef>
              <a:spcAft>
                <a:spcPts val="0"/>
              </a:spcAft>
              <a:buClr>
                <a:schemeClr val="dk1"/>
              </a:buClr>
              <a:buSzPts val="1920"/>
              <a:buFont typeface="Courier New"/>
              <a:buChar char="o"/>
            </a:pPr>
            <a:r>
              <a:rPr b="0" i="0" lang="en" sz="2400" u="none" cap="none" strike="noStrike">
                <a:solidFill>
                  <a:schemeClr val="dk1"/>
                </a:solidFill>
                <a:latin typeface="Arial"/>
                <a:ea typeface="Arial"/>
                <a:cs typeface="Arial"/>
                <a:sym typeface="Arial"/>
              </a:rPr>
              <a:t>Better wind and weather prediction models; more locations and hourly prediction.</a:t>
            </a:r>
            <a:endParaRPr/>
          </a:p>
          <a:p>
            <a:pPr indent="-381000" lvl="1" marL="914400" marR="0" rtl="0" algn="l">
              <a:lnSpc>
                <a:spcPct val="100000"/>
              </a:lnSpc>
              <a:spcBef>
                <a:spcPts val="0"/>
              </a:spcBef>
              <a:spcAft>
                <a:spcPts val="0"/>
              </a:spcAft>
              <a:buClr>
                <a:schemeClr val="dk1"/>
              </a:buClr>
              <a:buSzPts val="1920"/>
              <a:buFont typeface="Courier New"/>
              <a:buChar char="o"/>
            </a:pPr>
            <a:r>
              <a:rPr b="0" i="0" lang="en" sz="2400" u="none" cap="none" strike="noStrike">
                <a:solidFill>
                  <a:schemeClr val="dk1"/>
                </a:solidFill>
                <a:latin typeface="Arial"/>
                <a:ea typeface="Arial"/>
                <a:cs typeface="Arial"/>
                <a:sym typeface="Arial"/>
              </a:rPr>
              <a:t>Limited capability of infrastructure to enable inter-state transfers.</a:t>
            </a:r>
            <a:endParaRPr/>
          </a:p>
          <a:p>
            <a:pPr indent="-381000" lvl="1" marL="914400" marR="0" rtl="0" algn="l">
              <a:lnSpc>
                <a:spcPct val="100000"/>
              </a:lnSpc>
              <a:spcBef>
                <a:spcPts val="0"/>
              </a:spcBef>
              <a:spcAft>
                <a:spcPts val="0"/>
              </a:spcAft>
              <a:buClr>
                <a:schemeClr val="dk1"/>
              </a:buClr>
              <a:buSzPts val="1920"/>
              <a:buFont typeface="Courier New"/>
              <a:buChar char="o"/>
            </a:pPr>
            <a:r>
              <a:rPr b="0" i="0" lang="en" sz="2400" u="none" cap="none" strike="noStrike">
                <a:solidFill>
                  <a:schemeClr val="dk1"/>
                </a:solidFill>
                <a:latin typeface="Arial"/>
                <a:ea typeface="Arial"/>
                <a:cs typeface="Arial"/>
                <a:sym typeface="Arial"/>
              </a:rPr>
              <a:t>Smart-grids to enable load balancing. </a:t>
            </a:r>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688" name="Google Shape;688;p9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689" name="Google Shape;689;p97"/>
          <p:cNvSpPr/>
          <p:nvPr/>
        </p:nvSpPr>
        <p:spPr>
          <a:xfrm>
            <a:off x="1295400" y="6550223"/>
            <a:ext cx="441178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http://esm.versar.com/pprp/ceir15/images/Box_4c.jpg</a:t>
            </a:r>
            <a:endParaRPr b="0" i="0" sz="1400" u="none" cap="none" strike="noStrike">
              <a:solidFill>
                <a:srgbClr val="000000"/>
              </a:solidFill>
              <a:latin typeface="Arial"/>
              <a:ea typeface="Arial"/>
              <a:cs typeface="Arial"/>
              <a:sym typeface="Arial"/>
            </a:endParaRPr>
          </a:p>
        </p:txBody>
      </p:sp>
      <p:pic>
        <p:nvPicPr>
          <p:cNvPr descr="DemandResponse.jpg" id="690" name="Google Shape;690;p97"/>
          <p:cNvPicPr preferRelativeResize="0"/>
          <p:nvPr/>
        </p:nvPicPr>
        <p:blipFill rotWithShape="1">
          <a:blip r:embed="rId3">
            <a:alphaModFix/>
          </a:blip>
          <a:srcRect b="0" l="0" r="0" t="0"/>
          <a:stretch/>
        </p:blipFill>
        <p:spPr>
          <a:xfrm>
            <a:off x="0" y="0"/>
            <a:ext cx="9144000" cy="6629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8"/>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Daily Load Curve</a:t>
            </a:r>
            <a:endParaRPr b="1" i="0" sz="3600" u="none" cap="none" strike="noStrike">
              <a:solidFill>
                <a:srgbClr val="1105B1"/>
              </a:solidFill>
              <a:latin typeface="Arial"/>
              <a:ea typeface="Arial"/>
              <a:cs typeface="Arial"/>
              <a:sym typeface="Arial"/>
            </a:endParaRPr>
          </a:p>
        </p:txBody>
      </p:sp>
      <p:sp>
        <p:nvSpPr>
          <p:cNvPr id="696" name="Google Shape;696;p98"/>
          <p:cNvSpPr txBox="1"/>
          <p:nvPr>
            <p:ph idx="1" type="body"/>
          </p:nvPr>
        </p:nvSpPr>
        <p:spPr>
          <a:xfrm>
            <a:off x="46500" y="5943600"/>
            <a:ext cx="9043800" cy="6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1000" u="none" cap="none" strike="noStrike">
                <a:solidFill>
                  <a:srgbClr val="073763"/>
                </a:solidFill>
                <a:latin typeface="Arial"/>
                <a:ea typeface="Arial"/>
                <a:cs typeface="Arial"/>
                <a:sym typeface="Arial"/>
              </a:rPr>
              <a:t>http://2.bp.blogspot.com/-U2QR-p1gmgg/UWJSnefKJTI/AAAAAAAAHas/0pSiyLK4i1k/s1600/Electricity_Daily_Load_Curve_upto_2007_Sri_Lanka_Consumer_Electricity_Tariff_Need_is_for_a_Long_Term_Vision_Eng_Parakrama_Jayasinghe.JPG</a:t>
            </a:r>
            <a:endParaRPr b="0" i="0" sz="1000" u="none" cap="none" strike="noStrike">
              <a:solidFill>
                <a:srgbClr val="073763"/>
              </a:solidFill>
              <a:latin typeface="Arial"/>
              <a:ea typeface="Arial"/>
              <a:cs typeface="Arial"/>
              <a:sym typeface="Arial"/>
            </a:endParaRPr>
          </a:p>
        </p:txBody>
      </p:sp>
      <p:pic>
        <p:nvPicPr>
          <p:cNvPr descr="LoadCurveSriLanka.JPG" id="697" name="Google Shape;697;p98"/>
          <p:cNvPicPr preferRelativeResize="0"/>
          <p:nvPr/>
        </p:nvPicPr>
        <p:blipFill rotWithShape="1">
          <a:blip r:embed="rId3">
            <a:alphaModFix/>
          </a:blip>
          <a:srcRect b="0" l="0" r="0" t="0"/>
          <a:stretch/>
        </p:blipFill>
        <p:spPr>
          <a:xfrm>
            <a:off x="533400" y="904874"/>
            <a:ext cx="7658100" cy="53405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Carbon Content of Fuels</a:t>
            </a:r>
            <a:endParaRPr/>
          </a:p>
        </p:txBody>
      </p:sp>
      <p:sp>
        <p:nvSpPr>
          <p:cNvPr id="103" name="Google Shape;103;p1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1" i="0" lang="en" sz="2400" u="none" cap="none" strike="noStrike">
                <a:solidFill>
                  <a:schemeClr val="dk1"/>
                </a:solidFill>
                <a:latin typeface="Times New Roman"/>
                <a:ea typeface="Times New Roman"/>
                <a:cs typeface="Times New Roman"/>
                <a:sym typeface="Times New Roman"/>
              </a:rPr>
              <a:t>Coal</a:t>
            </a:r>
            <a:r>
              <a:rPr b="0" i="0" lang="en" sz="2400" u="none" cap="none" strike="noStrike">
                <a:solidFill>
                  <a:schemeClr val="dk1"/>
                </a:solidFill>
                <a:latin typeface="Times New Roman"/>
                <a:ea typeface="Times New Roman"/>
                <a:cs typeface="Times New Roman"/>
                <a:sym typeface="Times New Roman"/>
              </a:rPr>
              <a:t> (average) = 25.4 metric tonnes C/TJ</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metric tonne </a:t>
            </a:r>
            <a:r>
              <a:rPr b="1" i="0" lang="en" sz="2400" u="none" cap="none" strike="noStrike">
                <a:solidFill>
                  <a:schemeClr val="dk1"/>
                </a:solidFill>
                <a:latin typeface="Times New Roman"/>
                <a:ea typeface="Times New Roman"/>
                <a:cs typeface="Times New Roman"/>
                <a:sym typeface="Times New Roman"/>
              </a:rPr>
              <a:t>coal</a:t>
            </a:r>
            <a:r>
              <a:rPr b="0" i="0" lang="en" sz="2400" u="none" cap="none" strike="noStrike">
                <a:solidFill>
                  <a:schemeClr val="dk1"/>
                </a:solidFill>
                <a:latin typeface="Times New Roman"/>
                <a:ea typeface="Times New Roman"/>
                <a:cs typeface="Times New Roman"/>
                <a:sym typeface="Times New Roman"/>
              </a:rPr>
              <a:t> = 746 kg carbon </a:t>
            </a:r>
            <a:endParaRPr/>
          </a:p>
          <a:p>
            <a:pPr indent="-342900" lvl="0" marL="342900" marR="0" rtl="0" algn="l">
              <a:lnSpc>
                <a:spcPct val="100000"/>
              </a:lnSpc>
              <a:spcBef>
                <a:spcPts val="480"/>
              </a:spcBef>
              <a:spcAft>
                <a:spcPts val="0"/>
              </a:spcAft>
              <a:buClr>
                <a:schemeClr val="dk1"/>
              </a:buClr>
              <a:buSzPts val="1450"/>
              <a:buFont typeface="Arial"/>
              <a:buChar char="●"/>
            </a:pPr>
            <a:r>
              <a:rPr b="1" i="0" lang="en" sz="2400" u="none" cap="none" strike="noStrike">
                <a:solidFill>
                  <a:schemeClr val="dk1"/>
                </a:solidFill>
                <a:latin typeface="Times New Roman"/>
                <a:ea typeface="Times New Roman"/>
                <a:cs typeface="Times New Roman"/>
                <a:sym typeface="Times New Roman"/>
              </a:rPr>
              <a:t>Oil</a:t>
            </a:r>
            <a:r>
              <a:rPr b="0" i="0" lang="en" sz="2400" u="none" cap="none" strike="noStrike">
                <a:solidFill>
                  <a:schemeClr val="dk1"/>
                </a:solidFill>
                <a:latin typeface="Times New Roman"/>
                <a:ea typeface="Times New Roman"/>
                <a:cs typeface="Times New Roman"/>
                <a:sym typeface="Times New Roman"/>
              </a:rPr>
              <a:t> (average) = 19.9 metric tonnes C / TJ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US gallon </a:t>
            </a:r>
            <a:r>
              <a:rPr b="1" i="0" lang="en" sz="2400" u="none" cap="none" strike="noStrike">
                <a:solidFill>
                  <a:schemeClr val="dk1"/>
                </a:solidFill>
                <a:latin typeface="Times New Roman"/>
                <a:ea typeface="Times New Roman"/>
                <a:cs typeface="Times New Roman"/>
                <a:sym typeface="Times New Roman"/>
              </a:rPr>
              <a:t>gasoline</a:t>
            </a:r>
            <a:r>
              <a:rPr b="0" i="0" lang="en" sz="2400" u="none" cap="none" strike="noStrike">
                <a:solidFill>
                  <a:schemeClr val="dk1"/>
                </a:solidFill>
                <a:latin typeface="Times New Roman"/>
                <a:ea typeface="Times New Roman"/>
                <a:cs typeface="Times New Roman"/>
                <a:sym typeface="Times New Roman"/>
              </a:rPr>
              <a:t> (0.833 Imperial gallon, 3.79 liter) = 2.42 kg carbon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US gallon </a:t>
            </a:r>
            <a:r>
              <a:rPr b="1" i="0" lang="en" sz="2400" u="none" cap="none" strike="noStrike">
                <a:solidFill>
                  <a:schemeClr val="dk1"/>
                </a:solidFill>
                <a:latin typeface="Times New Roman"/>
                <a:ea typeface="Times New Roman"/>
                <a:cs typeface="Times New Roman"/>
                <a:sym typeface="Times New Roman"/>
              </a:rPr>
              <a:t>diesel/fuel oil</a:t>
            </a:r>
            <a:r>
              <a:rPr b="0" i="0" lang="en" sz="2400" u="none" cap="none" strike="noStrike">
                <a:solidFill>
                  <a:schemeClr val="dk1"/>
                </a:solidFill>
                <a:latin typeface="Times New Roman"/>
                <a:ea typeface="Times New Roman"/>
                <a:cs typeface="Times New Roman"/>
                <a:sym typeface="Times New Roman"/>
              </a:rPr>
              <a:t> (0.833 Imperial gallon, 3.79 liter) = 2.77 kg carbon </a:t>
            </a:r>
            <a:endParaRPr/>
          </a:p>
          <a:p>
            <a:pPr indent="-342900" lvl="0" marL="342900" marR="0" rtl="0" algn="l">
              <a:lnSpc>
                <a:spcPct val="100000"/>
              </a:lnSpc>
              <a:spcBef>
                <a:spcPts val="480"/>
              </a:spcBef>
              <a:spcAft>
                <a:spcPts val="0"/>
              </a:spcAft>
              <a:buClr>
                <a:schemeClr val="dk1"/>
              </a:buClr>
              <a:buSzPts val="1450"/>
              <a:buFont typeface="Arial"/>
              <a:buChar char="●"/>
            </a:pPr>
            <a:r>
              <a:rPr b="1" i="0" lang="en" sz="2400" u="none" cap="none" strike="noStrike">
                <a:solidFill>
                  <a:schemeClr val="dk1"/>
                </a:solidFill>
                <a:latin typeface="Times New Roman"/>
                <a:ea typeface="Times New Roman"/>
                <a:cs typeface="Times New Roman"/>
                <a:sym typeface="Times New Roman"/>
              </a:rPr>
              <a:t>Natural gas (methane)</a:t>
            </a:r>
            <a:r>
              <a:rPr b="0" i="0" lang="en" sz="2400" u="none" cap="none" strike="noStrike">
                <a:solidFill>
                  <a:schemeClr val="dk1"/>
                </a:solidFill>
                <a:latin typeface="Times New Roman"/>
                <a:ea typeface="Times New Roman"/>
                <a:cs typeface="Times New Roman"/>
                <a:sym typeface="Times New Roman"/>
              </a:rPr>
              <a:t> = 14.4 metric tonnes C/TJ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cubic meter </a:t>
            </a:r>
            <a:r>
              <a:rPr b="1" i="0" lang="en" sz="2400" u="none" cap="none" strike="noStrike">
                <a:solidFill>
                  <a:schemeClr val="dk1"/>
                </a:solidFill>
                <a:latin typeface="Times New Roman"/>
                <a:ea typeface="Times New Roman"/>
                <a:cs typeface="Times New Roman"/>
                <a:sym typeface="Times New Roman"/>
              </a:rPr>
              <a:t>natural gas (methane)</a:t>
            </a:r>
            <a:r>
              <a:rPr b="0" i="0" lang="en" sz="2400" u="none" cap="none" strike="noStrike">
                <a:solidFill>
                  <a:schemeClr val="dk1"/>
                </a:solidFill>
                <a:latin typeface="Times New Roman"/>
                <a:ea typeface="Times New Roman"/>
                <a:cs typeface="Times New Roman"/>
                <a:sym typeface="Times New Roman"/>
              </a:rPr>
              <a:t> = 0.49 kg carbon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Carbon content of </a:t>
            </a:r>
            <a:r>
              <a:rPr b="1" i="0" lang="en" sz="2400" u="none" cap="none" strike="noStrike">
                <a:solidFill>
                  <a:schemeClr val="dk1"/>
                </a:solidFill>
                <a:latin typeface="Times New Roman"/>
                <a:ea typeface="Times New Roman"/>
                <a:cs typeface="Times New Roman"/>
                <a:sym typeface="Times New Roman"/>
              </a:rPr>
              <a:t>bioenergy feedstocks:</a:t>
            </a:r>
            <a:r>
              <a:rPr b="0" i="0" lang="en" sz="2400" u="none" cap="none" strike="noStrike">
                <a:solidFill>
                  <a:schemeClr val="dk1"/>
                </a:solidFill>
                <a:latin typeface="Times New Roman"/>
                <a:ea typeface="Times New Roman"/>
                <a:cs typeface="Times New Roman"/>
                <a:sym typeface="Times New Roman"/>
              </a:rPr>
              <a:t> approx. 50% for woody crops or wood waste; approx. 45% for graminaceous (grass) crops or agricultural residues.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Need For Utility-Scale Storage</a:t>
            </a:r>
            <a:endParaRPr b="1" i="0" sz="3600" u="none" cap="none" strike="noStrike">
              <a:solidFill>
                <a:srgbClr val="1105B1"/>
              </a:solidFill>
              <a:latin typeface="Arial"/>
              <a:ea typeface="Arial"/>
              <a:cs typeface="Arial"/>
              <a:sym typeface="Arial"/>
            </a:endParaRPr>
          </a:p>
        </p:txBody>
      </p:sp>
      <p:sp>
        <p:nvSpPr>
          <p:cNvPr descr="https://wattsupwiththat.files.wordpress.com/2014/07/clip_image0051.jpg" id="703" name="Google Shape;703;p9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descr="https://wattsupwiththat.files.wordpress.com/2014/07/clip_image0051.jpg" id="704" name="Google Shape;704;p9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descr="https://wattsupwiththat.files.wordpress.com/2014/07/clip_image0051.jpg" id="705" name="Google Shape;705;p9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9"/>
          <p:cNvSpPr/>
          <p:nvPr/>
        </p:nvSpPr>
        <p:spPr>
          <a:xfrm>
            <a:off x="0" y="4171890"/>
            <a:ext cx="457200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https://wattsupwiththat.files.wordpress.com/2014/07/clip_image0051.jpg</a:t>
            </a:r>
            <a:endParaRPr b="0" i="0" sz="1000" u="none" cap="none" strike="noStrike">
              <a:solidFill>
                <a:srgbClr val="000000"/>
              </a:solidFill>
              <a:latin typeface="Arial"/>
              <a:ea typeface="Arial"/>
              <a:cs typeface="Arial"/>
              <a:sym typeface="Arial"/>
            </a:endParaRPr>
          </a:p>
        </p:txBody>
      </p:sp>
      <p:pic>
        <p:nvPicPr>
          <p:cNvPr descr="PumpedStorage.jpg" id="707" name="Google Shape;707;p99"/>
          <p:cNvPicPr preferRelativeResize="0"/>
          <p:nvPr/>
        </p:nvPicPr>
        <p:blipFill rotWithShape="1">
          <a:blip r:embed="rId3">
            <a:alphaModFix/>
          </a:blip>
          <a:srcRect b="0" l="0" r="0" t="0"/>
          <a:stretch/>
        </p:blipFill>
        <p:spPr>
          <a:xfrm>
            <a:off x="76200" y="1143000"/>
            <a:ext cx="4448698" cy="2971800"/>
          </a:xfrm>
          <a:prstGeom prst="rect">
            <a:avLst/>
          </a:prstGeom>
          <a:noFill/>
          <a:ln>
            <a:noFill/>
          </a:ln>
        </p:spPr>
      </p:pic>
      <p:sp>
        <p:nvSpPr>
          <p:cNvPr id="708" name="Google Shape;708;p99"/>
          <p:cNvSpPr/>
          <p:nvPr/>
        </p:nvSpPr>
        <p:spPr>
          <a:xfrm>
            <a:off x="4572000" y="4248090"/>
            <a:ext cx="457200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http://www.21stcentech.com/wp-content/uploads/2011/08/solar-thermal-9-storage-capacity.jpg</a:t>
            </a:r>
            <a:endParaRPr b="0" i="0" sz="1000" u="none" cap="none" strike="noStrike">
              <a:solidFill>
                <a:srgbClr val="000000"/>
              </a:solidFill>
              <a:latin typeface="Arial"/>
              <a:ea typeface="Arial"/>
              <a:cs typeface="Arial"/>
              <a:sym typeface="Arial"/>
            </a:endParaRPr>
          </a:p>
        </p:txBody>
      </p:sp>
      <p:pic>
        <p:nvPicPr>
          <p:cNvPr descr="Heliostat.jpg" id="709" name="Google Shape;709;p99"/>
          <p:cNvPicPr preferRelativeResize="0"/>
          <p:nvPr/>
        </p:nvPicPr>
        <p:blipFill rotWithShape="1">
          <a:blip r:embed="rId4">
            <a:alphaModFix/>
          </a:blip>
          <a:srcRect b="0" l="0" r="0" t="0"/>
          <a:stretch/>
        </p:blipFill>
        <p:spPr>
          <a:xfrm>
            <a:off x="4838334" y="1066800"/>
            <a:ext cx="4074160" cy="3048000"/>
          </a:xfrm>
          <a:prstGeom prst="rect">
            <a:avLst/>
          </a:prstGeom>
          <a:noFill/>
          <a:ln>
            <a:noFill/>
          </a:ln>
        </p:spPr>
      </p:pic>
      <p:sp>
        <p:nvSpPr>
          <p:cNvPr id="710" name="Google Shape;710;p99"/>
          <p:cNvSpPr txBox="1"/>
          <p:nvPr/>
        </p:nvSpPr>
        <p:spPr>
          <a:xfrm>
            <a:off x="4572000" y="5562600"/>
            <a:ext cx="46482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800" u="sng" cap="none" strike="noStrike">
                <a:solidFill>
                  <a:schemeClr val="hlink"/>
                </a:solidFill>
                <a:latin typeface="Arial"/>
                <a:ea typeface="Arial"/>
                <a:cs typeface="Arial"/>
                <a:sym typeface="Arial"/>
                <a:hlinkClick r:id="rId5"/>
              </a:rPr>
              <a:t>Watch Video: Solar thermal with storage</a:t>
            </a:r>
            <a:r>
              <a:rPr b="0" i="0" lang="en" sz="2800" u="none" cap="none" strike="noStrike">
                <a:solidFill>
                  <a:srgbClr val="000000"/>
                </a:solidFill>
                <a:latin typeface="Arial"/>
                <a:ea typeface="Arial"/>
                <a:cs typeface="Arial"/>
                <a:sym typeface="Arial"/>
              </a:rPr>
              <a:t> (1.27 min)</a:t>
            </a:r>
            <a:endParaRPr b="0" i="0" sz="2800" u="none" cap="none" strike="noStrike">
              <a:solidFill>
                <a:srgbClr val="000000"/>
              </a:solidFill>
              <a:latin typeface="Arial"/>
              <a:ea typeface="Arial"/>
              <a:cs typeface="Arial"/>
              <a:sym typeface="Arial"/>
            </a:endParaRPr>
          </a:p>
        </p:txBody>
      </p:sp>
      <p:sp>
        <p:nvSpPr>
          <p:cNvPr id="711" name="Google Shape;711;p99">
            <a:hlinkClick r:id="rId6"/>
          </p:cNvPr>
          <p:cNvSpPr txBox="1"/>
          <p:nvPr/>
        </p:nvSpPr>
        <p:spPr>
          <a:xfrm>
            <a:off x="152400" y="5410200"/>
            <a:ext cx="40386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800" u="sng" cap="none" strike="noStrike">
                <a:solidFill>
                  <a:schemeClr val="hlink"/>
                </a:solidFill>
                <a:latin typeface="Arial"/>
                <a:ea typeface="Arial"/>
                <a:cs typeface="Arial"/>
                <a:sym typeface="Arial"/>
                <a:hlinkClick r:id="rId7"/>
              </a:rPr>
              <a:t>Watch Video:: Pumped Energy Storage</a:t>
            </a:r>
            <a:r>
              <a:rPr b="0" i="0" lang="en" sz="2800" u="none" cap="none" strike="noStrike">
                <a:solidFill>
                  <a:srgbClr val="000000"/>
                </a:solidFill>
                <a:latin typeface="Arial"/>
                <a:ea typeface="Arial"/>
                <a:cs typeface="Arial"/>
                <a:sym typeface="Arial"/>
              </a:rPr>
              <a:t> (2.29min)</a:t>
            </a:r>
            <a:endParaRPr b="0" i="0" sz="2800" u="none" cap="none" strike="noStrike">
              <a:solidFill>
                <a:srgbClr val="000000"/>
              </a:solidFill>
              <a:latin typeface="Arial"/>
              <a:ea typeface="Arial"/>
              <a:cs typeface="Arial"/>
              <a:sym typeface="Arial"/>
            </a:endParaRPr>
          </a:p>
        </p:txBody>
      </p:sp>
      <p:sp>
        <p:nvSpPr>
          <p:cNvPr id="712" name="Google Shape;712;p99"/>
          <p:cNvSpPr txBox="1"/>
          <p:nvPr/>
        </p:nvSpPr>
        <p:spPr>
          <a:xfrm>
            <a:off x="76200" y="4366050"/>
            <a:ext cx="4267200" cy="7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t>Round-trip </a:t>
            </a:r>
            <a:r>
              <a:rPr lang="en" sz="2000" u="sng">
                <a:solidFill>
                  <a:schemeClr val="hlink"/>
                </a:solidFill>
                <a:hlinkClick r:id="rId8"/>
              </a:rPr>
              <a:t>energy efficiency</a:t>
            </a:r>
            <a:r>
              <a:rPr lang="en" sz="2000"/>
              <a:t>: 70-80%</a:t>
            </a:r>
            <a:endParaRPr sz="2000"/>
          </a:p>
          <a:p>
            <a:pPr indent="0" lvl="0" marL="0" rtl="0" algn="l">
              <a:spcBef>
                <a:spcPts val="0"/>
              </a:spcBef>
              <a:spcAft>
                <a:spcPts val="0"/>
              </a:spcAft>
              <a:buNone/>
            </a:pPr>
            <a:r>
              <a:rPr lang="en" sz="1000"/>
              <a:t>https://en.wikipedia.org/wiki/Pumped-storage_hydroelectricity</a:t>
            </a:r>
            <a:endParaRPr sz="1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0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Solar Thermal Energy With Storage</a:t>
            </a:r>
            <a:endParaRPr b="1" i="0" sz="3600" u="none" cap="none" strike="noStrike">
              <a:solidFill>
                <a:srgbClr val="1105B1"/>
              </a:solidFill>
              <a:latin typeface="Arial"/>
              <a:ea typeface="Arial"/>
              <a:cs typeface="Arial"/>
              <a:sym typeface="Arial"/>
            </a:endParaRPr>
          </a:p>
        </p:txBody>
      </p:sp>
      <p:sp>
        <p:nvSpPr>
          <p:cNvPr id="718" name="Google Shape;718;p10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2800" u="none" cap="none" strike="noStrike">
                <a:solidFill>
                  <a:srgbClr val="073763"/>
                </a:solidFill>
                <a:latin typeface="Arial"/>
                <a:ea typeface="Arial"/>
                <a:cs typeface="Arial"/>
                <a:sym typeface="Arial"/>
              </a:rPr>
              <a:t>http://www.csp-world.com/news/20130201/00728/store-or-not-store-not-question-anymore</a:t>
            </a:r>
            <a:endParaRPr b="0" i="0" sz="2800" u="none" cap="none" strike="noStrike">
              <a:solidFill>
                <a:srgbClr val="073763"/>
              </a:solidFill>
              <a:latin typeface="Arial"/>
              <a:ea typeface="Arial"/>
              <a:cs typeface="Arial"/>
              <a:sym typeface="Arial"/>
            </a:endParaRPr>
          </a:p>
        </p:txBody>
      </p:sp>
      <p:pic>
        <p:nvPicPr>
          <p:cNvPr descr="ThermalStorage.jpg" id="719" name="Google Shape;719;p100"/>
          <p:cNvPicPr preferRelativeResize="0"/>
          <p:nvPr/>
        </p:nvPicPr>
        <p:blipFill rotWithShape="1">
          <a:blip r:embed="rId3">
            <a:alphaModFix/>
          </a:blip>
          <a:srcRect b="0" l="0" r="0" t="0"/>
          <a:stretch/>
        </p:blipFill>
        <p:spPr>
          <a:xfrm>
            <a:off x="76200" y="807441"/>
            <a:ext cx="8763000" cy="5821959"/>
          </a:xfrm>
          <a:prstGeom prst="rect">
            <a:avLst/>
          </a:prstGeom>
          <a:noFill/>
          <a:ln>
            <a:noFill/>
          </a:ln>
        </p:spPr>
      </p:pic>
      <p:sp>
        <p:nvSpPr>
          <p:cNvPr id="720" name="Google Shape;720;p100"/>
          <p:cNvSpPr/>
          <p:nvPr/>
        </p:nvSpPr>
        <p:spPr>
          <a:xfrm>
            <a:off x="1143000" y="6553200"/>
            <a:ext cx="594360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http://www.csp-world.com/news/20130201/00728/store-or-not-store-not-question-anymore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1"/>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726" name="Google Shape;726;p101"/>
          <p:cNvSpPr/>
          <p:nvPr/>
        </p:nvSpPr>
        <p:spPr>
          <a:xfrm>
            <a:off x="762000" y="6474023"/>
            <a:ext cx="75438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http://www.energyconsultants.com.au/images/International_Energy_Consultants_Graph3.gif</a:t>
            </a:r>
            <a:endParaRPr b="0" i="0" sz="1400" u="none" cap="none" strike="noStrike">
              <a:solidFill>
                <a:srgbClr val="000000"/>
              </a:solidFill>
              <a:latin typeface="Arial"/>
              <a:ea typeface="Arial"/>
              <a:cs typeface="Arial"/>
              <a:sym typeface="Arial"/>
            </a:endParaRPr>
          </a:p>
        </p:txBody>
      </p:sp>
      <p:pic>
        <p:nvPicPr>
          <p:cNvPr descr="JapanDemandResponse.gif" id="727" name="Google Shape;727;p101"/>
          <p:cNvPicPr preferRelativeResize="0"/>
          <p:nvPr/>
        </p:nvPicPr>
        <p:blipFill rotWithShape="1">
          <a:blip r:embed="rId3">
            <a:alphaModFix/>
          </a:blip>
          <a:srcRect b="0" l="0" r="0" t="0"/>
          <a:stretch/>
        </p:blipFill>
        <p:spPr>
          <a:xfrm>
            <a:off x="24468" y="900868"/>
            <a:ext cx="9119532" cy="54999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2"/>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Smart Grid</a:t>
            </a:r>
            <a:endParaRPr/>
          </a:p>
        </p:txBody>
      </p:sp>
      <p:sp>
        <p:nvSpPr>
          <p:cNvPr id="733" name="Google Shape;733;p102"/>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Integration of digital processing and communications with the power grid.</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Requires transformation in three areas: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improvement of infrastructure</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addition of the digital layer</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business process transformation</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Feature: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Improved fault detection and self-healing</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Flexibility in enabling bidirectional flows and distributed generation</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Efficiency</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Load adjustment/Load balancing</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Peak curtailment/leveling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time of use pricing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3"/>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Smart Grid</a:t>
            </a:r>
            <a:endParaRPr/>
          </a:p>
        </p:txBody>
      </p:sp>
      <p:sp>
        <p:nvSpPr>
          <p:cNvPr id="739" name="Google Shape;739;p103"/>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Smart grid is essential for allowing large amounts of renewable electricity on the grid.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Can accommodate highly variable renewable energy sources such as </a:t>
            </a:r>
            <a:r>
              <a:rPr b="0" i="0" lang="en" sz="2800" u="sng" cap="none" strike="noStrike">
                <a:solidFill>
                  <a:schemeClr val="hlink"/>
                </a:solidFill>
                <a:latin typeface="Arial"/>
                <a:ea typeface="Arial"/>
                <a:cs typeface="Arial"/>
                <a:sym typeface="Arial"/>
                <a:hlinkClick r:id="rId3"/>
              </a:rPr>
              <a:t>solar power</a:t>
            </a:r>
            <a:r>
              <a:rPr b="0" i="0" lang="en" sz="2800" u="none" cap="none" strike="noStrike">
                <a:solidFill>
                  <a:srgbClr val="073763"/>
                </a:solidFill>
                <a:latin typeface="Arial"/>
                <a:ea typeface="Arial"/>
                <a:cs typeface="Arial"/>
                <a:sym typeface="Arial"/>
              </a:rPr>
              <a:t> and </a:t>
            </a:r>
            <a:r>
              <a:rPr b="0" i="0" lang="en" sz="2800" u="sng" cap="none" strike="noStrike">
                <a:solidFill>
                  <a:schemeClr val="hlink"/>
                </a:solidFill>
                <a:latin typeface="Arial"/>
                <a:ea typeface="Arial"/>
                <a:cs typeface="Arial"/>
                <a:sym typeface="Arial"/>
                <a:hlinkClick r:id="rId4"/>
              </a:rPr>
              <a:t>wind power</a:t>
            </a:r>
            <a:r>
              <a:rPr b="0" i="0" lang="en" sz="2800" u="none" cap="none" strike="noStrike">
                <a:solidFill>
                  <a:srgbClr val="073763"/>
                </a:solidFill>
                <a:latin typeface="Arial"/>
                <a:ea typeface="Arial"/>
                <a:cs typeface="Arial"/>
                <a:sym typeface="Arial"/>
              </a:rPr>
              <a:t>.</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Need to upgrade infrastructure to enable distributed generation.</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Fluctuations in distributed generation (due to weather) need to be stabilized by varying the output of the more controllable generators such as gas turbines and hydroelectric generators. </a:t>
            </a:r>
            <a:endParaRPr b="0" i="0" sz="2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Reading: </a:t>
            </a:r>
            <a:r>
              <a:rPr lang="en" u="sng">
                <a:solidFill>
                  <a:schemeClr val="hlink"/>
                </a:solidFill>
                <a:hlinkClick r:id="rId5"/>
              </a:rPr>
              <a:t>3 Ways Wind and Solar Can Continue To Grow In a 21st-Century Grid</a:t>
            </a:r>
            <a:r>
              <a:rPr lang="en"/>
              <a:t> by Dyson et al. </a:t>
            </a:r>
            <a:endParaRPr/>
          </a:p>
          <a:p>
            <a:pPr indent="-406400" lvl="0" marL="457200" marR="0" rtl="0" algn="l">
              <a:lnSpc>
                <a:spcPct val="100000"/>
              </a:lnSpc>
              <a:spcBef>
                <a:spcPts val="0"/>
              </a:spcBef>
              <a:spcAft>
                <a:spcPts val="0"/>
              </a:spcAft>
              <a:buClr>
                <a:srgbClr val="073763"/>
              </a:buClr>
              <a:buSzPts val="2800"/>
              <a:buFont typeface="Arial"/>
              <a:buChar char="●"/>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04"/>
          <p:cNvSpPr txBox="1"/>
          <p:nvPr>
            <p:ph idx="1" type="body"/>
          </p:nvPr>
        </p:nvSpPr>
        <p:spPr>
          <a:xfrm>
            <a:off x="0" y="762000"/>
            <a:ext cx="9144000" cy="56930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200" u="none" cap="none" strike="noStrike">
                <a:solidFill>
                  <a:srgbClr val="0000FF"/>
                </a:solidFill>
                <a:latin typeface="Times New Roman"/>
                <a:ea typeface="Times New Roman"/>
                <a:cs typeface="Times New Roman"/>
                <a:sym typeface="Times New Roman"/>
              </a:rPr>
              <a:t>Bioenergy can form an important component in the overall renewable energy infrastructure.</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rgbClr val="0000FF"/>
                </a:solidFill>
                <a:latin typeface="Times New Roman"/>
                <a:ea typeface="Times New Roman"/>
                <a:cs typeface="Times New Roman"/>
                <a:sym typeface="Times New Roman"/>
              </a:rPr>
              <a:t>Especially useful for biofuel production.</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rgbClr val="0000FF"/>
                </a:solidFill>
                <a:latin typeface="Times New Roman"/>
                <a:ea typeface="Times New Roman"/>
                <a:cs typeface="Times New Roman"/>
                <a:sym typeface="Times New Roman"/>
              </a:rPr>
              <a:t>Need caution: </a:t>
            </a:r>
            <a:endParaRPr/>
          </a:p>
          <a:p>
            <a:pPr indent="-381000" lvl="1" marL="914400" marR="0" rtl="0" algn="l">
              <a:lnSpc>
                <a:spcPct val="100000"/>
              </a:lnSpc>
              <a:spcBef>
                <a:spcPts val="0"/>
              </a:spcBef>
              <a:spcAft>
                <a:spcPts val="0"/>
              </a:spcAft>
              <a:buClr>
                <a:srgbClr val="FF0000"/>
              </a:buClr>
              <a:buSzPts val="1920"/>
              <a:buFont typeface="Courier New"/>
              <a:buChar char="o"/>
            </a:pPr>
            <a:r>
              <a:rPr b="0" i="0" lang="en" sz="2400" u="sng" cap="none" strike="noStrike">
                <a:solidFill>
                  <a:srgbClr val="FF0000"/>
                </a:solidFill>
                <a:latin typeface="Arial"/>
                <a:ea typeface="Arial"/>
                <a:cs typeface="Arial"/>
                <a:sym typeface="Arial"/>
              </a:rPr>
              <a:t>All renewable biomass cannot be used!</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Energy crops should not be grown on food cropland.</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Biomass for fuel should not be obtained from natural vegetation of natural habitats.</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Agro-wastes and residues are potential fertilizers in food production. Their diversion for fuel production can deplete soil fertility. </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Planted and sustainably managed energy forests and judicious use of agro and urban waste alone should be used for biofuel production.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46" name="Google Shape;746;p104"/>
          <p:cNvSpPr txBox="1"/>
          <p:nvPr>
            <p:ph type="title"/>
          </p:nvPr>
        </p:nvSpPr>
        <p:spPr>
          <a:xfrm>
            <a:off x="457200" y="-762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Bioenergy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Bioenergy Technologies</a:t>
            </a:r>
            <a:endParaRPr/>
          </a:p>
        </p:txBody>
      </p:sp>
      <p:sp>
        <p:nvSpPr>
          <p:cNvPr id="752" name="Google Shape;752;p105"/>
          <p:cNvSpPr txBox="1"/>
          <p:nvPr>
            <p:ph idx="1" type="body"/>
          </p:nvPr>
        </p:nvSpPr>
        <p:spPr>
          <a:xfrm>
            <a:off x="0" y="1066800"/>
            <a:ext cx="91440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Direct combustion</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Pyrolysis: </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solid (char) fuel briquettes </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liquid fuel (pyrolysis oil)…may need upgradation</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Biomass gasification: synthesis gas (CO + H</a:t>
            </a:r>
            <a:r>
              <a:rPr b="0" baseline="-25000" i="0" lang="en" sz="2400" u="none" cap="none" strike="noStrike">
                <a:solidFill>
                  <a:schemeClr val="dk1"/>
                </a:solidFill>
                <a:latin typeface="Times New Roman"/>
                <a:ea typeface="Times New Roman"/>
                <a:cs typeface="Times New Roman"/>
                <a:sym typeface="Times New Roman"/>
              </a:rPr>
              <a:t>2</a:t>
            </a:r>
            <a:r>
              <a:rPr b="0" i="0" lang="en" sz="2400" u="none" cap="none" strike="noStrike">
                <a:solidFill>
                  <a:schemeClr val="dk1"/>
                </a:solidFill>
                <a:latin typeface="Times New Roman"/>
                <a:ea typeface="Times New Roman"/>
                <a:cs typeface="Times New Roman"/>
                <a:sym typeface="Times New Roman"/>
              </a:rPr>
              <a:t>)</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Steam reformation: producer gas (CO + H</a:t>
            </a:r>
            <a:r>
              <a:rPr b="0" baseline="-25000" i="0" lang="en" sz="3200" u="none" cap="none" strike="noStrike">
                <a:solidFill>
                  <a:schemeClr val="dk1"/>
                </a:solidFill>
                <a:latin typeface="Times New Roman"/>
                <a:ea typeface="Times New Roman"/>
                <a:cs typeface="Times New Roman"/>
                <a:sym typeface="Times New Roman"/>
              </a:rPr>
              <a:t>2</a:t>
            </a:r>
            <a:r>
              <a:rPr b="0" i="0" lang="en" sz="3200" u="none" cap="none" strike="noStrike">
                <a:solidFill>
                  <a:schemeClr val="dk1"/>
                </a:solidFill>
                <a:latin typeface="Times New Roman"/>
                <a:ea typeface="Times New Roman"/>
                <a:cs typeface="Times New Roman"/>
                <a:sym typeface="Times New Roman"/>
              </a:rPr>
              <a:t>)</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Biodiesel (transesterification of bio-derived) oils</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Biodigestion/Fermentation</a:t>
            </a:r>
            <a:endParaRPr/>
          </a:p>
          <a:p>
            <a:pPr indent="-381000" lvl="1" marL="914400" marR="0" rtl="0" algn="l">
              <a:lnSpc>
                <a:spcPct val="100000"/>
              </a:lnSpc>
              <a:spcBef>
                <a:spcPts val="64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Biogas (bio-methanation) can be sustainable since it gives energy while simultaneously yielding the waste slurry with fertilizer value.  </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Bioethanol</a:t>
            </a:r>
            <a:endParaRPr/>
          </a:p>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0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758" name="Google Shape;758;p106"/>
          <p:cNvSpPr txBox="1"/>
          <p:nvPr>
            <p:ph idx="1" type="body"/>
          </p:nvPr>
        </p:nvSpPr>
        <p:spPr>
          <a:xfrm>
            <a:off x="457200" y="1219200"/>
            <a:ext cx="85344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rPr b="0" i="0" lang="en" sz="3000" u="none" cap="none" strike="noStrike">
                <a:solidFill>
                  <a:srgbClr val="0000FF"/>
                </a:solidFill>
                <a:latin typeface="Arial"/>
                <a:ea typeface="Arial"/>
                <a:cs typeface="Arial"/>
                <a:sym typeface="Arial"/>
              </a:rPr>
              <a:t>Watch Video: </a:t>
            </a:r>
            <a:r>
              <a:rPr b="0" i="0" lang="en" sz="3000" u="sng" cap="none" strike="noStrike">
                <a:solidFill>
                  <a:schemeClr val="hlink"/>
                </a:solidFill>
                <a:latin typeface="Arial"/>
                <a:ea typeface="Arial"/>
                <a:cs typeface="Arial"/>
                <a:sym typeface="Arial"/>
                <a:hlinkClick r:id="rId3"/>
              </a:rPr>
              <a:t>MIT Algae Photobioreactor</a:t>
            </a:r>
            <a:r>
              <a:rPr b="0" i="0" lang="en" sz="3000" u="none" cap="none" strike="noStrike">
                <a:solidFill>
                  <a:srgbClr val="0000FF"/>
                </a:solidFill>
                <a:latin typeface="Arial"/>
                <a:ea typeface="Arial"/>
                <a:cs typeface="Arial"/>
                <a:sym typeface="Arial"/>
              </a:rPr>
              <a:t> (5 min)</a:t>
            </a:r>
            <a:endParaRPr b="0" i="0" sz="30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FF"/>
              </a:buClr>
              <a:buFont typeface="Arial"/>
              <a:buNone/>
            </a:pPr>
            <a:r>
              <a:t/>
            </a:r>
            <a:endParaRPr/>
          </a:p>
          <a:p>
            <a:pPr indent="0" lvl="0" marL="0" marR="0" rtl="0" algn="l">
              <a:lnSpc>
                <a:spcPct val="100000"/>
              </a:lnSpc>
              <a:spcBef>
                <a:spcPts val="0"/>
              </a:spcBef>
              <a:spcAft>
                <a:spcPts val="0"/>
              </a:spcAft>
              <a:buClr>
                <a:srgbClr val="0000FF"/>
              </a:buClr>
              <a:buFont typeface="Arial"/>
              <a:buNone/>
            </a:pPr>
            <a:r>
              <a:rPr lang="en">
                <a:solidFill>
                  <a:srgbClr val="000000"/>
                </a:solidFill>
              </a:rPr>
              <a:t>Innovative experimental system provides multiple benefits: </a:t>
            </a:r>
            <a:endParaRPr b="0" i="0" sz="3000" u="none" cap="none" strike="noStrike">
              <a:solidFill>
                <a:srgbClr val="000000"/>
              </a:solidFill>
              <a:latin typeface="Arial"/>
              <a:ea typeface="Arial"/>
              <a:cs typeface="Arial"/>
              <a:sym typeface="Aria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CO</a:t>
            </a:r>
            <a:r>
              <a:rPr b="0" baseline="-25000" i="0" lang="en" sz="3000" u="none" cap="none" strike="noStrike">
                <a:solidFill>
                  <a:srgbClr val="000000"/>
                </a:solidFill>
                <a:latin typeface="Arial"/>
                <a:ea typeface="Arial"/>
                <a:cs typeface="Arial"/>
                <a:sym typeface="Arial"/>
              </a:rPr>
              <a:t>2</a:t>
            </a:r>
            <a:r>
              <a:rPr b="0" i="0" lang="en" sz="3000" u="none" cap="none" strike="noStrike">
                <a:solidFill>
                  <a:srgbClr val="000000"/>
                </a:solidFill>
                <a:latin typeface="Arial"/>
                <a:ea typeface="Arial"/>
                <a:cs typeface="Arial"/>
                <a:sym typeface="Arial"/>
              </a:rPr>
              <a:t> emission reduction</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CO</a:t>
            </a:r>
            <a:r>
              <a:rPr b="0" baseline="-25000" i="0" lang="en" sz="3000" u="none" cap="none" strike="noStrike">
                <a:solidFill>
                  <a:srgbClr val="000000"/>
                </a:solidFill>
                <a:latin typeface="Arial"/>
                <a:ea typeface="Arial"/>
                <a:cs typeface="Arial"/>
                <a:sym typeface="Arial"/>
              </a:rPr>
              <a:t>2</a:t>
            </a:r>
            <a:r>
              <a:rPr b="0" i="0" lang="en" sz="3000" u="none" cap="none" strike="noStrike">
                <a:solidFill>
                  <a:srgbClr val="000000"/>
                </a:solidFill>
                <a:latin typeface="Arial"/>
                <a:ea typeface="Arial"/>
                <a:cs typeface="Arial"/>
                <a:sym typeface="Arial"/>
              </a:rPr>
              <a:t> enhances biomass growth</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NO</a:t>
            </a:r>
            <a:r>
              <a:rPr b="0" baseline="-25000" i="0" lang="en" sz="3000" u="none" cap="none" strike="noStrike">
                <a:solidFill>
                  <a:srgbClr val="000000"/>
                </a:solidFill>
                <a:latin typeface="Arial"/>
                <a:ea typeface="Arial"/>
                <a:cs typeface="Arial"/>
                <a:sym typeface="Arial"/>
              </a:rPr>
              <a:t>x</a:t>
            </a:r>
            <a:r>
              <a:rPr b="0" i="0" lang="en" sz="3000" u="none" cap="none" strike="noStrike">
                <a:solidFill>
                  <a:srgbClr val="000000"/>
                </a:solidFill>
                <a:latin typeface="Arial"/>
                <a:ea typeface="Arial"/>
                <a:cs typeface="Arial"/>
                <a:sym typeface="Arial"/>
              </a:rPr>
              <a:t> removal</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Solar Energy Utilization</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Food/Fuel production</a:t>
            </a:r>
            <a:endParaRPr>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0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So What Have We Understood Sofar?</a:t>
            </a:r>
            <a:endParaRPr b="1" i="0" sz="4000" u="none" cap="none" strike="noStrike">
              <a:solidFill>
                <a:srgbClr val="800000"/>
              </a:solidFill>
              <a:latin typeface="Times New Roman"/>
              <a:ea typeface="Times New Roman"/>
              <a:cs typeface="Times New Roman"/>
              <a:sym typeface="Times New Roman"/>
            </a:endParaRPr>
          </a:p>
        </p:txBody>
      </p:sp>
      <p:sp>
        <p:nvSpPr>
          <p:cNvPr id="765" name="Google Shape;765;p10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All the major conventional sources of energy have unacceptably high environmental and social impacts. </a:t>
            </a:r>
            <a:endParaRPr/>
          </a:p>
          <a:p>
            <a:pPr indent="-342900" lvl="0" marL="342900" marR="0" rtl="0" algn="l">
              <a:lnSpc>
                <a:spcPct val="100000"/>
              </a:lnSpc>
              <a:spcBef>
                <a:spcPts val="640"/>
              </a:spcBef>
              <a:spcAft>
                <a:spcPts val="0"/>
              </a:spcAft>
              <a:buClr>
                <a:schemeClr val="dk1"/>
              </a:buClr>
              <a:buSzPts val="1764"/>
              <a:buFont typeface="Arial"/>
              <a:buChar char="●"/>
            </a:pPr>
            <a:r>
              <a:rPr b="0" i="0" lang="en" sz="2600" u="none" cap="none" strike="noStrike">
                <a:solidFill>
                  <a:schemeClr val="dk1"/>
                </a:solidFill>
                <a:latin typeface="Times New Roman"/>
                <a:ea typeface="Times New Roman"/>
                <a:cs typeface="Times New Roman"/>
                <a:sym typeface="Times New Roman"/>
              </a:rPr>
              <a:t>There is an urgent need for environmentally benign alternatives.</a:t>
            </a:r>
            <a:endParaRPr/>
          </a:p>
          <a:p>
            <a:pPr indent="-342900" lvl="0" marL="342900" marR="0" rtl="0" algn="l">
              <a:lnSpc>
                <a:spcPct val="100000"/>
              </a:lnSpc>
              <a:spcBef>
                <a:spcPts val="640"/>
              </a:spcBef>
              <a:spcAft>
                <a:spcPts val="0"/>
              </a:spcAft>
              <a:buClr>
                <a:schemeClr val="dk1"/>
              </a:buClr>
              <a:buSzPts val="1764"/>
              <a:buFont typeface="Arial"/>
              <a:buChar char="●"/>
            </a:pPr>
            <a:r>
              <a:rPr b="0" i="0" lang="en" sz="2600" u="none" cap="none" strike="noStrike">
                <a:solidFill>
                  <a:schemeClr val="dk1"/>
                </a:solidFill>
                <a:latin typeface="Times New Roman"/>
                <a:ea typeface="Times New Roman"/>
                <a:cs typeface="Times New Roman"/>
                <a:sym typeface="Times New Roman"/>
              </a:rPr>
              <a:t>Solar, wind, geothermal, bioenergy and others are abundant.</a:t>
            </a:r>
            <a:endParaRPr/>
          </a:p>
          <a:p>
            <a:pPr indent="-342900" lvl="0" marL="342900" marR="0" rtl="0" algn="l">
              <a:lnSpc>
                <a:spcPct val="100000"/>
              </a:lnSpc>
              <a:spcBef>
                <a:spcPts val="640"/>
              </a:spcBef>
              <a:spcAft>
                <a:spcPts val="0"/>
              </a:spcAft>
              <a:buClr>
                <a:schemeClr val="dk1"/>
              </a:buClr>
              <a:buSzPts val="1764"/>
              <a:buFont typeface="Arial"/>
              <a:buChar char="●"/>
            </a:pPr>
            <a:r>
              <a:rPr b="0" i="0" lang="en" sz="2600" u="none" cap="none" strike="noStrike">
                <a:solidFill>
                  <a:schemeClr val="dk1"/>
                </a:solidFill>
                <a:latin typeface="Times New Roman"/>
                <a:ea typeface="Times New Roman"/>
                <a:cs typeface="Times New Roman"/>
                <a:sym typeface="Times New Roman"/>
              </a:rPr>
              <a:t>Important barriers exist: </a:t>
            </a:r>
            <a:endParaRPr/>
          </a:p>
          <a:p>
            <a:pPr indent="-347663" lvl="1" marL="792163" marR="0" rtl="0" algn="l">
              <a:lnSpc>
                <a:spcPct val="100000"/>
              </a:lnSpc>
              <a:spcBef>
                <a:spcPts val="640"/>
              </a:spcBef>
              <a:spcAft>
                <a:spcPts val="0"/>
              </a:spcAft>
              <a:buClr>
                <a:schemeClr val="dk1"/>
              </a:buClr>
              <a:buSzPts val="1493"/>
              <a:buFont typeface="Arial"/>
              <a:buChar char="●"/>
            </a:pPr>
            <a:r>
              <a:rPr b="0" i="0" lang="en" sz="2200" u="sng" cap="none" strike="noStrike">
                <a:solidFill>
                  <a:schemeClr val="dk1"/>
                </a:solidFill>
                <a:latin typeface="Times New Roman"/>
                <a:ea typeface="Times New Roman"/>
                <a:cs typeface="Times New Roman"/>
                <a:sym typeface="Times New Roman"/>
              </a:rPr>
              <a:t>Technological:</a:t>
            </a:r>
            <a:r>
              <a:rPr b="0" i="0" lang="en" sz="2200" u="none" cap="none" strike="noStrike">
                <a:solidFill>
                  <a:schemeClr val="dk1"/>
                </a:solidFill>
                <a:latin typeface="Times New Roman"/>
                <a:ea typeface="Times New Roman"/>
                <a:cs typeface="Times New Roman"/>
                <a:sym typeface="Times New Roman"/>
              </a:rPr>
              <a:t> Intermittence, poor predictability diffuseness and lack of large-scale storage.</a:t>
            </a:r>
            <a:endParaRPr/>
          </a:p>
          <a:p>
            <a:pPr indent="-347663" lvl="1" marL="792163" marR="0" rtl="0" algn="l">
              <a:lnSpc>
                <a:spcPct val="100000"/>
              </a:lnSpc>
              <a:spcBef>
                <a:spcPts val="640"/>
              </a:spcBef>
              <a:spcAft>
                <a:spcPts val="0"/>
              </a:spcAft>
              <a:buClr>
                <a:schemeClr val="dk1"/>
              </a:buClr>
              <a:buSzPts val="1493"/>
              <a:buFont typeface="Arial"/>
              <a:buChar char="●"/>
            </a:pPr>
            <a:r>
              <a:rPr b="0" i="0" lang="en" sz="2200" u="sng" cap="none" strike="noStrike">
                <a:solidFill>
                  <a:schemeClr val="dk1"/>
                </a:solidFill>
                <a:latin typeface="Times New Roman"/>
                <a:ea typeface="Times New Roman"/>
                <a:cs typeface="Times New Roman"/>
                <a:sym typeface="Times New Roman"/>
              </a:rPr>
              <a:t>Others: </a:t>
            </a:r>
            <a:r>
              <a:rPr b="0" i="0" lang="en" sz="2200" u="none" cap="none" strike="noStrike">
                <a:solidFill>
                  <a:schemeClr val="dk1"/>
                </a:solidFill>
                <a:latin typeface="Times New Roman"/>
                <a:ea typeface="Times New Roman"/>
                <a:cs typeface="Times New Roman"/>
                <a:sym typeface="Times New Roman"/>
              </a:rPr>
              <a:t>Inadequate grid infrastructure, subsidies to fossil fuels and nuclear, inadequate political will.</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A sudden transition is impossible; technologies and approaches are evolving.</a:t>
            </a:r>
            <a:endParaRPr/>
          </a:p>
          <a:p>
            <a:pPr indent="-342900" lvl="0" marL="342900" marR="0" rtl="0" algn="l">
              <a:lnSpc>
                <a:spcPct val="100000"/>
              </a:lnSpc>
              <a:spcBef>
                <a:spcPts val="64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For now, some amout of conventional sources will be required to meet the demand, but they must be gradually phased out.</a:t>
            </a:r>
            <a:endParaRPr/>
          </a:p>
          <a:p>
            <a:pPr indent="-264716" lvl="1" marL="792163" marR="0" rtl="0" algn="l">
              <a:lnSpc>
                <a:spcPct val="100000"/>
              </a:lnSpc>
              <a:spcBef>
                <a:spcPts val="640"/>
              </a:spcBef>
              <a:spcAft>
                <a:spcPts val="0"/>
              </a:spcAft>
              <a:buClr>
                <a:schemeClr val="dk1"/>
              </a:buClr>
              <a:buSzPts val="1306"/>
              <a:buFont typeface="Arial"/>
              <a:buNone/>
            </a:pPr>
            <a:r>
              <a:t/>
            </a:r>
            <a:endParaRPr b="0" i="0" sz="2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8"/>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Energy saved is energy generated!</a:t>
            </a:r>
            <a:endParaRPr b="1" i="0" sz="3600" u="none" cap="none" strike="noStrike">
              <a:solidFill>
                <a:srgbClr val="1105B1"/>
              </a:solidFill>
              <a:latin typeface="Arial"/>
              <a:ea typeface="Arial"/>
              <a:cs typeface="Arial"/>
              <a:sym typeface="Arial"/>
            </a:endParaRPr>
          </a:p>
        </p:txBody>
      </p:sp>
      <p:sp>
        <p:nvSpPr>
          <p:cNvPr id="771" name="Google Shape;771;p108"/>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Until then we must immediately and drastically reduce current energy use.</a:t>
            </a:r>
            <a:endParaRPr/>
          </a:p>
          <a:p>
            <a:pPr indent="-347663" lvl="1" marL="792163" marR="0" rtl="0" algn="l">
              <a:lnSpc>
                <a:spcPct val="100000"/>
              </a:lnSpc>
              <a:spcBef>
                <a:spcPts val="640"/>
              </a:spcBef>
              <a:spcAft>
                <a:spcPts val="0"/>
              </a:spcAft>
              <a:buClr>
                <a:schemeClr val="dk1"/>
              </a:buClr>
              <a:buSzPts val="1306"/>
              <a:buFont typeface="Arial"/>
              <a:buChar char="●"/>
            </a:pPr>
            <a:r>
              <a:rPr b="0" i="0" lang="en" sz="2200" u="none" cap="none" strike="noStrike">
                <a:solidFill>
                  <a:schemeClr val="dk1"/>
                </a:solidFill>
                <a:latin typeface="Times New Roman"/>
                <a:ea typeface="Times New Roman"/>
                <a:cs typeface="Times New Roman"/>
                <a:sym typeface="Times New Roman"/>
              </a:rPr>
              <a:t>Managing demand is as important as managing supply.</a:t>
            </a:r>
            <a:endParaRPr/>
          </a:p>
          <a:p>
            <a:pPr indent="-347663" lvl="1" marL="792163" marR="0" rtl="0" algn="l">
              <a:lnSpc>
                <a:spcPct val="100000"/>
              </a:lnSpc>
              <a:spcBef>
                <a:spcPts val="640"/>
              </a:spcBef>
              <a:spcAft>
                <a:spcPts val="0"/>
              </a:spcAft>
              <a:buClr>
                <a:schemeClr val="dk1"/>
              </a:buClr>
              <a:buSzPts val="1306"/>
              <a:buFont typeface="Arial"/>
              <a:buChar char="●"/>
            </a:pPr>
            <a:r>
              <a:rPr b="0" i="0" lang="en" sz="2200" u="none" cap="none" strike="noStrike">
                <a:solidFill>
                  <a:schemeClr val="dk1"/>
                </a:solidFill>
                <a:latin typeface="Times New Roman"/>
                <a:ea typeface="Times New Roman"/>
                <a:cs typeface="Times New Roman"/>
                <a:sym typeface="Times New Roman"/>
              </a:rPr>
              <a:t>Conscious consumption of  direct energy and products (embodied energy)  and avoiding waste.</a:t>
            </a:r>
            <a:endParaRPr/>
          </a:p>
          <a:p>
            <a:pPr indent="-347663" lvl="1" marL="792163" marR="0" rtl="0" algn="l">
              <a:lnSpc>
                <a:spcPct val="100000"/>
              </a:lnSpc>
              <a:spcBef>
                <a:spcPts val="640"/>
              </a:spcBef>
              <a:spcAft>
                <a:spcPts val="0"/>
              </a:spcAft>
              <a:buClr>
                <a:schemeClr val="dk1"/>
              </a:buClr>
              <a:buSzPts val="1306"/>
              <a:buFont typeface="Arial"/>
              <a:buChar char="●"/>
            </a:pPr>
            <a:r>
              <a:rPr b="0" i="0" lang="en" sz="2200" u="none" cap="none" strike="noStrike">
                <a:solidFill>
                  <a:schemeClr val="dk1"/>
                </a:solidFill>
                <a:latin typeface="Times New Roman"/>
                <a:ea typeface="Times New Roman"/>
                <a:cs typeface="Times New Roman"/>
                <a:sym typeface="Times New Roman"/>
              </a:rPr>
              <a:t>Designing  processes, products and our lifestyles to need less energy is crucial.</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